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63" r:id="rId5"/>
    <p:sldId id="262" r:id="rId6"/>
    <p:sldId id="261" r:id="rId7"/>
    <p:sldId id="264" r:id="rId8"/>
    <p:sldId id="271" r:id="rId9"/>
    <p:sldId id="270" r:id="rId10"/>
    <p:sldId id="272" r:id="rId11"/>
    <p:sldId id="269" r:id="rId12"/>
    <p:sldId id="273" r:id="rId13"/>
    <p:sldId id="268" r:id="rId14"/>
    <p:sldId id="274" r:id="rId15"/>
    <p:sldId id="267" r:id="rId16"/>
    <p:sldId id="275" r:id="rId17"/>
    <p:sldId id="266" r:id="rId18"/>
    <p:sldId id="276" r:id="rId19"/>
    <p:sldId id="260" r:id="rId20"/>
  </p:sldIdLst>
  <p:sldSz cx="12192000" cy="6858000"/>
  <p:notesSz cx="6858000" cy="9144000"/>
  <p:custDataLst>
    <p:tags r:id="rId24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72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4" Type="http://schemas.openxmlformats.org/officeDocument/2006/relationships/tags" Target="tags/tag1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9421627-174F-445D-AA5B-E7EEDF6EE2DF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673E0BA-EF6A-4DE4-9D1F-B56975B0ED0D}" type="slidenum">
              <a:rPr lang="zh-CN" altLang="en-US" smtClean="0"/>
            </a:fld>
            <a:endParaRPr lang="zh-CN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25331" y="840658"/>
            <a:ext cx="10362217" cy="5033035"/>
          </a:xfrm>
        </p:spPr>
        <p:txBody>
          <a:bodyPr>
            <a:normAutofit fontScale="90000"/>
          </a:bodyPr>
          <a:lstStyle/>
          <a:p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    </a:t>
            </a: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  </a:t>
            </a: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      </a:t>
            </a:r>
            <a:r>
              <a:rPr lang="zh-CN" altLang="en-US" sz="72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南 昌 大 学</a:t>
            </a:r>
            <a:b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r>
              <a:rPr lang="en-US" altLang="zh-CN" sz="7200" b="1" dirty="0">
                <a:latin typeface="隶书" panose="02010509060101010101" pitchFamily="49" charset="-122"/>
                <a:ea typeface="隶书" panose="02010509060101010101" pitchFamily="49" charset="-122"/>
              </a:rPr>
              <a:t> </a:t>
            </a:r>
            <a: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  </a:t>
            </a:r>
            <a:r>
              <a:rPr lang="zh-CN" altLang="en-US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  <a:t>哲学系研究生招生指南</a:t>
            </a: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br>
              <a:rPr lang="en-US" altLang="zh-CN" sz="7200" b="1" dirty="0" smtClean="0">
                <a:latin typeface="隶书" panose="02010509060101010101" pitchFamily="49" charset="-122"/>
                <a:ea typeface="隶书" panose="02010509060101010101" pitchFamily="49" charset="-122"/>
              </a:rPr>
            </a:br>
            <a:endParaRPr lang="zh-CN" altLang="en-US" sz="7200" b="1" dirty="0">
              <a:latin typeface="隶书" panose="02010509060101010101" pitchFamily="49" charset="-122"/>
              <a:ea typeface="隶书" panose="02010509060101010101" pitchFamily="49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 外国哲学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3600" b="1" dirty="0" smtClean="0"/>
              <a:t>学术</a:t>
            </a:r>
            <a:r>
              <a:rPr lang="zh-CN" altLang="en-US" sz="3600" b="1" dirty="0"/>
              <a:t>梯队建设完整，现有教授</a:t>
            </a:r>
            <a:r>
              <a:rPr lang="en-US" altLang="zh-CN" sz="3600" b="1" dirty="0"/>
              <a:t>2</a:t>
            </a:r>
            <a:r>
              <a:rPr lang="zh-CN" altLang="en-US" sz="3600" b="1" dirty="0" smtClean="0"/>
              <a:t>人</a:t>
            </a:r>
            <a:r>
              <a:rPr lang="zh-CN" altLang="en-US" sz="3600" b="1" dirty="0"/>
              <a:t>，副教授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人，讲师</a:t>
            </a:r>
            <a:r>
              <a:rPr lang="en-US" altLang="zh-CN" sz="3600" b="1" dirty="0"/>
              <a:t>5</a:t>
            </a:r>
            <a:r>
              <a:rPr lang="zh-CN" altLang="en-US" sz="3600" b="1" dirty="0"/>
              <a:t>人，全部获得外国哲学专业博士学位；在</a:t>
            </a:r>
            <a:r>
              <a:rPr lang="zh-CN" altLang="en-US" sz="3600" b="1" dirty="0" smtClean="0"/>
              <a:t>古希腊</a:t>
            </a:r>
            <a:r>
              <a:rPr lang="zh-CN" altLang="en-US" sz="3600" b="1" dirty="0"/>
              <a:t>罗马哲学、德国古典哲学、欧洲现代人本哲学等研究方向上有</a:t>
            </a:r>
            <a:r>
              <a:rPr lang="zh-CN" altLang="en-US" sz="3600" b="1" dirty="0" smtClean="0"/>
              <a:t>较</a:t>
            </a:r>
            <a:r>
              <a:rPr lang="zh-CN" altLang="en-US" sz="3600" b="1" dirty="0"/>
              <a:t>强的教学科研实力。 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外国哲学  导师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/>
              <a:t>程党根      德国现代哲学</a:t>
            </a:r>
            <a:endParaRPr lang="en-US" altLang="zh-CN" sz="3600" b="1" dirty="0" smtClean="0"/>
          </a:p>
          <a:p>
            <a:r>
              <a:rPr lang="zh-CN" altLang="en-US" sz="3600" b="1" dirty="0" smtClean="0">
                <a:sym typeface="+mn-ea"/>
              </a:rPr>
              <a:t>余友辉      古希腊罗马哲学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周午鹏       现象学、存在主义     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 宗教哲学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3600" b="1" dirty="0" smtClean="0"/>
              <a:t>梯队</a:t>
            </a:r>
            <a:r>
              <a:rPr lang="zh-CN" altLang="en-US" sz="3600" b="1" dirty="0"/>
              <a:t>建设完整，现有教授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人，副教授</a:t>
            </a:r>
            <a:r>
              <a:rPr lang="en-US" altLang="zh-CN" sz="3600" b="1" dirty="0"/>
              <a:t>2</a:t>
            </a:r>
            <a:r>
              <a:rPr lang="zh-CN" altLang="en-US" sz="3600" b="1" dirty="0" smtClean="0"/>
              <a:t>人，讲师</a:t>
            </a:r>
            <a:r>
              <a:rPr lang="en-US" altLang="zh-CN" sz="3600" b="1" dirty="0" smtClean="0"/>
              <a:t>2</a:t>
            </a:r>
            <a:r>
              <a:rPr lang="zh-CN" altLang="en-US" sz="3600" b="1" dirty="0" smtClean="0"/>
              <a:t>人</a:t>
            </a:r>
            <a:r>
              <a:rPr lang="zh-CN" altLang="en-US" sz="3600" b="1" dirty="0"/>
              <a:t>；在禅宗文化研究方面形成一定特色。</a:t>
            </a:r>
            <a:endParaRPr lang="zh-CN" altLang="en-US" sz="3600" b="1" dirty="0"/>
          </a:p>
          <a:p>
            <a:pPr>
              <a:lnSpc>
                <a:spcPct val="100000"/>
              </a:lnSpc>
            </a:pP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宗教哲学  导师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ym typeface="+mn-ea"/>
              </a:rPr>
              <a:t>刘精忠    伊斯兰教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习细平    禅宗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徐清祥    佛教哲学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 科学技术哲学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学术梯队建设完整，现有教授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人，副教授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人，</a:t>
            </a:r>
            <a:r>
              <a:rPr lang="zh-CN" sz="3600" b="1" dirty="0"/>
              <a:t>讲师</a:t>
            </a:r>
            <a:r>
              <a:rPr lang="en-US" altLang="zh-CN" sz="3600" b="1" dirty="0"/>
              <a:t>5</a:t>
            </a:r>
            <a:r>
              <a:rPr lang="zh-CN" altLang="en-US" sz="3600" b="1" dirty="0"/>
              <a:t>人；现有新生力量加入，在科技与社会文化研究方面形成一定特色。</a:t>
            </a:r>
            <a:endParaRPr lang="en-US" altLang="zh-CN" sz="3600" b="1" dirty="0"/>
          </a:p>
          <a:p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科学技术哲学  导师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/>
              <a:t>胡</a:t>
            </a:r>
            <a:r>
              <a:rPr lang="zh-CN" altLang="en-US" sz="3600" b="1" dirty="0"/>
              <a:t>小安    虚拟现实、元宇宙</a:t>
            </a:r>
            <a:endParaRPr lang="zh-CN" altLang="en-US" sz="3600" b="1" dirty="0"/>
          </a:p>
          <a:p>
            <a:r>
              <a:rPr lang="zh-CN" altLang="en-US" sz="3600" b="1" dirty="0"/>
              <a:t>陈向群</a:t>
            </a:r>
            <a:r>
              <a:rPr lang="en-US" altLang="zh-CN" sz="3600" b="1" dirty="0"/>
              <a:t>    </a:t>
            </a:r>
            <a:r>
              <a:rPr lang="zh-CN" altLang="en-US" sz="3600" b="1" dirty="0"/>
              <a:t>量子纠缠与心灵理论</a:t>
            </a:r>
            <a:endParaRPr lang="zh-CN" altLang="en-US" sz="3600" b="1" dirty="0"/>
          </a:p>
          <a:p>
            <a:r>
              <a:rPr lang="zh-CN" altLang="en-US" sz="3600" b="1" dirty="0"/>
              <a:t>周午鹏</a:t>
            </a:r>
            <a:r>
              <a:rPr lang="en-US" altLang="zh-CN" sz="3600" b="1" dirty="0"/>
              <a:t>    </a:t>
            </a:r>
            <a:r>
              <a:rPr lang="zh-CN" altLang="en-US" sz="3600" b="1" dirty="0"/>
              <a:t>现象学与科技哲学</a:t>
            </a:r>
            <a:endParaRPr lang="en-US" altLang="zh-CN" sz="3600" b="1" dirty="0"/>
          </a:p>
          <a:p>
            <a:r>
              <a:rPr lang="zh-CN" altLang="en-US" sz="3600" b="1" dirty="0"/>
              <a:t>詹世友    科技伦理</a:t>
            </a:r>
            <a:endParaRPr lang="zh-CN" altLang="en-US" sz="3600" b="1" dirty="0"/>
          </a:p>
          <a:p>
            <a:pPr>
              <a:lnSpc>
                <a:spcPct val="100000"/>
              </a:lnSpc>
            </a:pP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</a:t>
            </a:r>
            <a:r>
              <a:rPr lang="en-US" altLang="zh-CN" b="1" dirty="0"/>
              <a:t> </a:t>
            </a:r>
            <a:r>
              <a:rPr lang="zh-CN" altLang="en-US" b="1" dirty="0" smtClean="0"/>
              <a:t>马克思主义哲学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/>
              <a:t>现有教授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人，副教授</a:t>
            </a:r>
            <a:r>
              <a:rPr lang="en-US" altLang="zh-CN" sz="3600" b="1" dirty="0"/>
              <a:t>4</a:t>
            </a:r>
            <a:r>
              <a:rPr lang="zh-CN" altLang="en-US" sz="3600" b="1" dirty="0"/>
              <a:t>人， 全部具有博士学位，出国访 学人员</a:t>
            </a:r>
            <a:r>
              <a:rPr lang="en-US" altLang="zh-CN" sz="3600" b="1" dirty="0"/>
              <a:t>2</a:t>
            </a:r>
            <a:r>
              <a:rPr lang="zh-CN" altLang="en-US" sz="3600" b="1" dirty="0"/>
              <a:t>名，博士生导师</a:t>
            </a:r>
            <a:r>
              <a:rPr lang="en-US" altLang="zh-CN" sz="3600" b="1" dirty="0"/>
              <a:t>1 </a:t>
            </a:r>
            <a:r>
              <a:rPr lang="zh-CN" altLang="en-US" sz="3600" b="1" dirty="0"/>
              <a:t>人，省百千万人才工程人选</a:t>
            </a:r>
            <a:r>
              <a:rPr lang="en-US" altLang="zh-CN" sz="3600" b="1" dirty="0"/>
              <a:t>1 </a:t>
            </a:r>
            <a:r>
              <a:rPr lang="zh-CN" altLang="en-US" sz="3600" b="1" dirty="0"/>
              <a:t>人，在马克思主义哲学与文化哲学、全球化、毛泽东哲 学、马克思早期思想与启蒙 、马克思主义生态</a:t>
            </a:r>
            <a:r>
              <a:rPr lang="zh-CN" altLang="en-US" sz="3600" b="1" dirty="0" smtClean="0"/>
              <a:t>哲学。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</a:t>
            </a:r>
            <a:r>
              <a:rPr lang="en-US" altLang="zh-CN" b="1" dirty="0"/>
              <a:t> </a:t>
            </a:r>
            <a:r>
              <a:rPr lang="zh-CN" altLang="en-US" b="1" dirty="0" smtClean="0"/>
              <a:t>马克思主义哲学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/>
              <a:t>刘友红    马克思主义哲学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胡小安    技术风险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费尚军     伦理基础理论  </a:t>
            </a:r>
            <a:endParaRPr lang="en-US" altLang="zh-CN" sz="3600" b="1" dirty="0" smtClean="0"/>
          </a:p>
          <a:p>
            <a:r>
              <a:rPr lang="zh-CN" altLang="en-US" sz="3600" b="1" dirty="0" smtClean="0"/>
              <a:t>钟贞山     马克思主义中国化   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招生就业情况（近五年）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3200" b="1" dirty="0" smtClean="0"/>
              <a:t>招生</a:t>
            </a:r>
            <a:r>
              <a:rPr lang="en-US" altLang="zh-CN" sz="3200" b="1" dirty="0" smtClean="0"/>
              <a:t>120</a:t>
            </a:r>
            <a:r>
              <a:rPr lang="zh-CN" altLang="en-US" sz="3200" b="1" dirty="0" smtClean="0"/>
              <a:t>人</a:t>
            </a:r>
            <a:endParaRPr lang="en-US" altLang="zh-CN" sz="3200" b="1" dirty="0" smtClean="0"/>
          </a:p>
          <a:p>
            <a:r>
              <a:rPr lang="en-US" altLang="zh-CN" sz="3200" b="1" dirty="0" smtClean="0"/>
              <a:t> 40</a:t>
            </a:r>
            <a:r>
              <a:rPr lang="zh-CN" altLang="zh-CN" sz="3200" b="1" dirty="0" smtClean="0"/>
              <a:t>余人</a:t>
            </a:r>
            <a:r>
              <a:rPr lang="zh-CN" altLang="en-US" sz="3200" b="1" dirty="0" smtClean="0"/>
              <a:t>攻读</a:t>
            </a:r>
            <a:r>
              <a:rPr lang="zh-CN" altLang="zh-CN" sz="3200" b="1" dirty="0" smtClean="0"/>
              <a:t>博士</a:t>
            </a:r>
            <a:r>
              <a:rPr lang="zh-CN" altLang="en-US" sz="3200" b="1" dirty="0" smtClean="0"/>
              <a:t>学位</a:t>
            </a:r>
            <a:endParaRPr lang="en-US" altLang="zh-CN" sz="3200" b="1" dirty="0"/>
          </a:p>
          <a:p>
            <a:r>
              <a:rPr lang="zh-CN" altLang="zh-CN" sz="3200" b="1" dirty="0"/>
              <a:t>发表学术论文</a:t>
            </a:r>
            <a:r>
              <a:rPr lang="en-US" altLang="zh-CN" sz="3200" b="1" dirty="0"/>
              <a:t>100</a:t>
            </a:r>
            <a:r>
              <a:rPr lang="zh-CN" altLang="zh-CN" sz="3200" b="1" dirty="0"/>
              <a:t>多</a:t>
            </a:r>
            <a:r>
              <a:rPr lang="zh-CN" altLang="zh-CN" sz="3200" b="1" dirty="0" smtClean="0"/>
              <a:t>篇</a:t>
            </a:r>
            <a:endParaRPr lang="en-US" altLang="zh-CN" sz="3200" b="1" dirty="0" smtClean="0"/>
          </a:p>
          <a:p>
            <a:r>
              <a:rPr lang="zh-CN" altLang="zh-CN" sz="3200" b="1" dirty="0" smtClean="0"/>
              <a:t>招收数量稳定；全部</a:t>
            </a:r>
            <a:r>
              <a:rPr lang="zh-CN" altLang="zh-CN" sz="3200" b="1" dirty="0"/>
              <a:t>按时毕业并取得硕士学位</a:t>
            </a:r>
            <a:endParaRPr lang="en-US" altLang="zh-CN" sz="3200" b="1" dirty="0"/>
          </a:p>
          <a:p>
            <a:r>
              <a:rPr lang="zh-CN" altLang="zh-CN" sz="3200" b="1" dirty="0" smtClean="0"/>
              <a:t>学生</a:t>
            </a:r>
            <a:r>
              <a:rPr lang="zh-CN" altLang="zh-CN" sz="3200" b="1" dirty="0"/>
              <a:t>就业情况良好，主要在高校科研院所、党政机关、企事业单位</a:t>
            </a:r>
            <a:r>
              <a:rPr lang="zh-CN" altLang="zh-CN" sz="3200" b="1" dirty="0" smtClean="0"/>
              <a:t>从事研究、教学、管理</a:t>
            </a:r>
            <a:r>
              <a:rPr lang="zh-CN" altLang="zh-CN" sz="3200" b="1" dirty="0"/>
              <a:t>、文秘、宣传以及教育教学等</a:t>
            </a:r>
            <a:r>
              <a:rPr lang="zh-CN" altLang="zh-CN" sz="3200" b="1" dirty="0" smtClean="0"/>
              <a:t>方面工作</a:t>
            </a:r>
            <a:endParaRPr lang="zh-CN" altLang="zh-CN" sz="3200" b="1" dirty="0"/>
          </a:p>
          <a:p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历史</a:t>
            </a:r>
            <a:endParaRPr lang="en-US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7280" y="2066960"/>
            <a:ext cx="11474245" cy="4023360"/>
          </a:xfrm>
        </p:spPr>
        <p:txBody>
          <a:bodyPr>
            <a:normAutofit lnSpcReduction="20000"/>
          </a:bodyPr>
          <a:lstStyle/>
          <a:p>
            <a:r>
              <a:rPr lang="en-US" altLang="zh-CN" sz="3600" b="1" dirty="0" smtClean="0"/>
              <a:t>1958</a:t>
            </a:r>
            <a:r>
              <a:rPr lang="zh-CN" altLang="en-US" sz="3600" b="1" dirty="0" smtClean="0"/>
              <a:t>年   建系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1986</a:t>
            </a:r>
            <a:r>
              <a:rPr lang="zh-CN" altLang="zh-CN" sz="3600" b="1" dirty="0" smtClean="0"/>
              <a:t>年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硕士</a:t>
            </a:r>
            <a:r>
              <a:rPr lang="zh-CN" altLang="en-US" sz="3600" b="1" dirty="0" smtClean="0"/>
              <a:t>招</a:t>
            </a:r>
            <a:r>
              <a:rPr lang="zh-CN" altLang="zh-CN" sz="3600" b="1" dirty="0" smtClean="0"/>
              <a:t>生</a:t>
            </a:r>
            <a:endParaRPr lang="en-US" altLang="zh-CN" sz="3600" b="1" dirty="0" smtClean="0"/>
          </a:p>
          <a:p>
            <a:r>
              <a:rPr lang="en-US" altLang="zh-CN" sz="3600" b="1" dirty="0" smtClean="0"/>
              <a:t>2006</a:t>
            </a:r>
            <a:r>
              <a:rPr lang="zh-CN" altLang="zh-CN" sz="3600" b="1" dirty="0" smtClean="0"/>
              <a:t>年</a:t>
            </a:r>
            <a:r>
              <a:rPr lang="en-US" altLang="zh-CN" sz="3600" b="1" dirty="0" smtClean="0"/>
              <a:t>   </a:t>
            </a:r>
            <a:r>
              <a:rPr lang="zh-CN" altLang="zh-CN" sz="3600" b="1" dirty="0" smtClean="0"/>
              <a:t>一级</a:t>
            </a:r>
            <a:r>
              <a:rPr lang="zh-CN" altLang="zh-CN" sz="3600" b="1" dirty="0"/>
              <a:t>学科硕士授权点</a:t>
            </a:r>
            <a:endParaRPr lang="zh-CN" altLang="zh-CN" sz="3600" b="1" dirty="0"/>
          </a:p>
          <a:p>
            <a:r>
              <a:rPr lang="en-US" altLang="zh-CN" sz="3600" b="1" dirty="0"/>
              <a:t>2018</a:t>
            </a:r>
            <a:r>
              <a:rPr lang="zh-CN" altLang="en-US" sz="3600" b="1" dirty="0"/>
              <a:t>年</a:t>
            </a:r>
            <a:r>
              <a:rPr lang="en-US" altLang="zh-CN" sz="3600" b="1" dirty="0"/>
              <a:t>   </a:t>
            </a:r>
            <a:r>
              <a:rPr lang="zh-CN" altLang="en-US" sz="3600" b="1" dirty="0"/>
              <a:t>一级学科博士授权点</a:t>
            </a:r>
            <a:endParaRPr lang="zh-CN" altLang="en-US" sz="3600" b="1" dirty="0"/>
          </a:p>
          <a:p>
            <a:r>
              <a:rPr lang="en-US" altLang="zh-CN" sz="3600" b="1" dirty="0"/>
              <a:t>2021</a:t>
            </a:r>
            <a:r>
              <a:rPr lang="zh-CN" altLang="en-US" sz="3600" b="1" dirty="0"/>
              <a:t>年</a:t>
            </a:r>
            <a:r>
              <a:rPr lang="en-US" altLang="zh-CN" sz="3600" b="1" dirty="0"/>
              <a:t>   </a:t>
            </a:r>
            <a:r>
              <a:rPr lang="zh-CN" altLang="en-US" sz="3600" b="1" dirty="0"/>
              <a:t>国家级一流本科建设行列</a:t>
            </a:r>
            <a:endParaRPr lang="zh-CN" altLang="en-US" sz="3600" b="1" dirty="0"/>
          </a:p>
          <a:p>
            <a:r>
              <a:rPr lang="en-US" altLang="zh-CN" sz="3600" b="1" dirty="0"/>
              <a:t>2023</a:t>
            </a:r>
            <a:r>
              <a:rPr lang="zh-CN" altLang="en-US" sz="3600" b="1" dirty="0"/>
              <a:t>年</a:t>
            </a:r>
            <a:r>
              <a:rPr lang="en-US" altLang="zh-CN" sz="3600" b="1" dirty="0"/>
              <a:t>   </a:t>
            </a:r>
            <a:r>
              <a:rPr lang="zh-CN" altLang="en-US" sz="3600" b="1" dirty="0"/>
              <a:t>哲学博士后</a:t>
            </a:r>
            <a:r>
              <a:rPr lang="zh-CN" altLang="en-US" sz="3600" b="1" dirty="0"/>
              <a:t>流动站</a:t>
            </a:r>
            <a:endParaRPr lang="zh-CN" altLang="en-US" sz="3600" b="1" dirty="0"/>
          </a:p>
          <a:p>
            <a:r>
              <a:rPr lang="en-US" altLang="zh-CN" sz="3600" b="1" dirty="0"/>
              <a:t>2025</a:t>
            </a:r>
            <a:r>
              <a:rPr lang="zh-CN" altLang="en-US" sz="3600" b="1" dirty="0"/>
              <a:t>年</a:t>
            </a:r>
            <a:r>
              <a:rPr lang="en-US" altLang="zh-CN" sz="3600" b="1" dirty="0"/>
              <a:t>   </a:t>
            </a:r>
            <a:r>
              <a:rPr lang="zh-CN" altLang="en-US" sz="3600" b="1" dirty="0"/>
              <a:t>哲学系</a:t>
            </a:r>
            <a:r>
              <a:rPr lang="en-US" altLang="zh-CN" sz="3600" b="1" dirty="0"/>
              <a:t>1</a:t>
            </a:r>
            <a:r>
              <a:rPr lang="zh-CN" altLang="en-US" sz="3600" b="1" dirty="0"/>
              <a:t>人获批国家级人才青年项目</a:t>
            </a: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师资队伍</a:t>
            </a:r>
            <a:endParaRPr lang="en-US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sz="3900" b="1" dirty="0" smtClean="0"/>
              <a:t>教师总数     </a:t>
            </a:r>
            <a:r>
              <a:rPr lang="en-US" altLang="zh-CN" sz="3900" b="1" dirty="0" smtClean="0"/>
              <a:t> 38</a:t>
            </a:r>
            <a:r>
              <a:rPr lang="zh-CN" altLang="en-US" sz="3900" b="1" dirty="0" smtClean="0"/>
              <a:t>人</a:t>
            </a:r>
            <a:endParaRPr lang="en-US" altLang="zh-CN" sz="3900" b="1" dirty="0" smtClean="0"/>
          </a:p>
          <a:p>
            <a:pPr marL="0" indent="0">
              <a:buNone/>
            </a:pPr>
            <a:r>
              <a:rPr lang="en-US" altLang="zh-CN" sz="3900" b="1" dirty="0"/>
              <a:t> </a:t>
            </a:r>
            <a:r>
              <a:rPr lang="en-US" altLang="zh-CN" sz="3900" b="1" dirty="0" smtClean="0"/>
              <a:t>        </a:t>
            </a:r>
            <a:r>
              <a:rPr lang="zh-CN" altLang="en-US" sz="3900" b="1" dirty="0" smtClean="0"/>
              <a:t>教授      </a:t>
            </a:r>
            <a:r>
              <a:rPr lang="en-US" altLang="zh-CN" sz="3900" b="1" dirty="0" smtClean="0"/>
              <a:t>12</a:t>
            </a:r>
            <a:r>
              <a:rPr lang="zh-CN" altLang="en-US" sz="3900" b="1" dirty="0" smtClean="0"/>
              <a:t>人</a:t>
            </a:r>
            <a:endParaRPr lang="zh-CN" altLang="en-US" sz="3900" b="1" dirty="0" smtClean="0"/>
          </a:p>
          <a:p>
            <a:pPr marL="0" indent="0">
              <a:buNone/>
            </a:pPr>
            <a:r>
              <a:rPr lang="zh-CN" altLang="en-US" sz="3900" b="1" dirty="0" smtClean="0"/>
              <a:t> </a:t>
            </a:r>
            <a:r>
              <a:rPr lang="en-US" altLang="zh-CN" sz="3900" b="1" dirty="0" smtClean="0"/>
              <a:t>    </a:t>
            </a:r>
            <a:r>
              <a:rPr lang="en-US" altLang="zh-CN" sz="3900" b="1" dirty="0"/>
              <a:t> </a:t>
            </a:r>
            <a:r>
              <a:rPr lang="en-US" altLang="zh-CN" sz="3900" b="1" dirty="0" smtClean="0"/>
              <a:t>   </a:t>
            </a:r>
            <a:r>
              <a:rPr lang="zh-CN" altLang="en-US" sz="3900" b="1" dirty="0" smtClean="0"/>
              <a:t>副教授      </a:t>
            </a:r>
            <a:r>
              <a:rPr lang="en-US" sz="3900" b="1" dirty="0" smtClean="0"/>
              <a:t>11</a:t>
            </a:r>
            <a:r>
              <a:rPr lang="zh-CN" altLang="en-US" sz="3900" b="1" dirty="0" smtClean="0"/>
              <a:t>人</a:t>
            </a:r>
            <a:endParaRPr lang="en-US" altLang="zh-CN" sz="3900" b="1" dirty="0" smtClean="0"/>
          </a:p>
          <a:p>
            <a:pPr marL="0" indent="0">
              <a:buNone/>
            </a:pPr>
            <a:r>
              <a:rPr lang="en-US" altLang="zh-CN" sz="3900" b="1" dirty="0"/>
              <a:t> </a:t>
            </a:r>
            <a:r>
              <a:rPr lang="en-US" altLang="zh-CN" sz="3900" b="1" dirty="0" smtClean="0"/>
              <a:t>        </a:t>
            </a:r>
            <a:r>
              <a:rPr lang="zh-CN" altLang="en-US" sz="3900" b="1" dirty="0" smtClean="0"/>
              <a:t>讲师      </a:t>
            </a:r>
            <a:r>
              <a:rPr lang="en-US" altLang="zh-CN" sz="3900" b="1" dirty="0" smtClean="0"/>
              <a:t>15</a:t>
            </a:r>
            <a:r>
              <a:rPr lang="zh-CN" altLang="en-US" sz="3900" b="1" dirty="0" smtClean="0"/>
              <a:t>人</a:t>
            </a:r>
            <a:endParaRPr lang="en-US" altLang="zh-CN" sz="3900" b="1" dirty="0" smtClean="0"/>
          </a:p>
          <a:p>
            <a:pPr marL="0" indent="0">
              <a:buNone/>
            </a:pPr>
            <a:r>
              <a:rPr lang="zh-CN" altLang="en-US" sz="3900" b="1" dirty="0" smtClean="0"/>
              <a:t>具有博士学位</a:t>
            </a:r>
            <a:r>
              <a:rPr lang="en-US" altLang="zh-CN" sz="3900" b="1" dirty="0" smtClean="0"/>
              <a:t>38</a:t>
            </a:r>
            <a:r>
              <a:rPr lang="zh-CN" altLang="en-US" sz="3900" b="1" dirty="0" smtClean="0"/>
              <a:t>人，</a:t>
            </a:r>
            <a:r>
              <a:rPr lang="en-US" altLang="zh-CN" sz="3900" b="1" dirty="0" smtClean="0"/>
              <a:t>100%</a:t>
            </a:r>
            <a:r>
              <a:rPr lang="zh-CN" altLang="en-US" sz="3900" b="1" dirty="0" smtClean="0"/>
              <a:t>，</a:t>
            </a:r>
            <a:r>
              <a:rPr lang="en-US" altLang="zh-CN" sz="3900" b="1" dirty="0" smtClean="0"/>
              <a:t>4</a:t>
            </a:r>
            <a:r>
              <a:rPr lang="zh-CN" altLang="en-US" sz="3900" b="1" dirty="0" smtClean="0"/>
              <a:t>人在国外获学位</a:t>
            </a:r>
            <a:endParaRPr lang="zh-CN" altLang="en-US" sz="39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7265" y="63083"/>
            <a:ext cx="10058400" cy="1450757"/>
          </a:xfrm>
        </p:spPr>
        <p:txBody>
          <a:bodyPr>
            <a:normAutofit/>
          </a:bodyPr>
          <a:lstStyle/>
          <a:p>
            <a:r>
              <a:rPr lang="zh-CN" altLang="en-US" b="1" dirty="0"/>
              <a:t>所设机构</a:t>
            </a:r>
            <a:endParaRPr lang="en-US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3600" b="1" dirty="0" smtClean="0"/>
              <a:t>江右哲学研究中心</a:t>
            </a:r>
            <a:r>
              <a:rPr lang="zh-CN" altLang="en-US" sz="3600" dirty="0" smtClean="0"/>
              <a:t>（</a:t>
            </a:r>
            <a:r>
              <a:rPr lang="zh-CN" altLang="zh-CN" sz="3600" dirty="0" smtClean="0"/>
              <a:t>江西人文</a:t>
            </a:r>
            <a:r>
              <a:rPr lang="zh-CN" altLang="zh-CN" sz="3600" dirty="0"/>
              <a:t>社科重点研究基地</a:t>
            </a:r>
            <a:r>
              <a:rPr lang="zh-CN" altLang="en-US" sz="3600" dirty="0" smtClean="0"/>
              <a:t>）</a:t>
            </a:r>
            <a:endParaRPr lang="en-US" altLang="zh-CN" sz="2400" dirty="0" smtClean="0"/>
          </a:p>
          <a:p>
            <a:pPr marL="0" indent="0">
              <a:buNone/>
            </a:pPr>
            <a:r>
              <a:rPr lang="zh-CN" altLang="en-US" sz="3600" b="1" dirty="0" smtClean="0"/>
              <a:t>哲学研究所</a:t>
            </a:r>
            <a:endParaRPr lang="en-US" altLang="zh-CN" sz="3600" b="1" dirty="0" smtClean="0"/>
          </a:p>
          <a:p>
            <a:pPr marL="0" indent="0">
              <a:buNone/>
            </a:pPr>
            <a:r>
              <a:rPr lang="zh-CN" altLang="en-US" sz="3600" b="1" dirty="0" smtClean="0"/>
              <a:t>道德与宗教研究所</a:t>
            </a:r>
            <a:endParaRPr lang="en-US" altLang="zh-CN" sz="3600" b="1" dirty="0" smtClean="0"/>
          </a:p>
          <a:p>
            <a:pPr marL="0" indent="0">
              <a:buNone/>
            </a:pPr>
            <a:r>
              <a:rPr lang="zh-CN" altLang="en-US" sz="3600" b="1" dirty="0" smtClean="0"/>
              <a:t>熊十力新儒学研究所</a:t>
            </a:r>
            <a:endParaRPr lang="zh-CN" altLang="en-US" sz="3600" b="1" dirty="0" smtClean="0"/>
          </a:p>
          <a:p>
            <a:pPr marL="0" indent="0">
              <a:buNone/>
            </a:pPr>
            <a:r>
              <a:rPr lang="zh-CN" altLang="en-US" sz="3600" b="1" dirty="0"/>
              <a:t>南昌大学宋明理学研究中心</a:t>
            </a:r>
            <a:endParaRPr lang="zh-CN" altLang="en-US" sz="3600" b="1" dirty="0"/>
          </a:p>
          <a:p>
            <a:pPr marL="0" indent="0">
              <a:buNone/>
            </a:pPr>
            <a:r>
              <a:rPr lang="zh-CN" altLang="en-US" sz="3600" b="1" dirty="0"/>
              <a:t>南昌大学谷霁光人文高等研究院</a:t>
            </a:r>
            <a:endParaRPr lang="zh-CN" altLang="en-US" sz="3600" b="1" dirty="0"/>
          </a:p>
          <a:p>
            <a:pPr marL="0" indent="0">
              <a:buNone/>
            </a:pPr>
            <a:endParaRPr lang="zh-CN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学术成果（近五年）</a:t>
            </a:r>
            <a:endParaRPr lang="en-US" altLang="zh-CN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CN" sz="4600" b="1" dirty="0" smtClean="0"/>
              <a:t>                    </a:t>
            </a:r>
            <a:r>
              <a:rPr lang="zh-CN" altLang="zh-CN" sz="4600" b="1" dirty="0" smtClean="0"/>
              <a:t>国家</a:t>
            </a:r>
            <a:r>
              <a:rPr lang="zh-CN" altLang="zh-CN" sz="4600" b="1" dirty="0"/>
              <a:t>社科基金重大招标</a:t>
            </a:r>
            <a:r>
              <a:rPr lang="zh-CN" altLang="zh-CN" sz="4600" b="1" dirty="0" smtClean="0"/>
              <a:t>项目</a:t>
            </a:r>
            <a:r>
              <a:rPr lang="en-US" altLang="zh-CN" sz="4600" b="1" dirty="0" smtClean="0"/>
              <a:t>       1  </a:t>
            </a:r>
            <a:r>
              <a:rPr lang="zh-CN" altLang="zh-CN" sz="4600" b="1" dirty="0" smtClean="0"/>
              <a:t>项，</a:t>
            </a:r>
            <a:endParaRPr lang="en-US" altLang="zh-CN" sz="4600" b="1" dirty="0" smtClean="0"/>
          </a:p>
          <a:p>
            <a:r>
              <a:rPr lang="en-US" altLang="zh-CN" sz="4600" b="1" dirty="0" smtClean="0"/>
              <a:t>                             </a:t>
            </a:r>
            <a:r>
              <a:rPr lang="zh-CN" altLang="zh-CN" sz="4600" b="1" dirty="0" smtClean="0"/>
              <a:t>国家</a:t>
            </a:r>
            <a:r>
              <a:rPr lang="zh-CN" altLang="zh-CN" sz="4600" b="1" dirty="0"/>
              <a:t>社科</a:t>
            </a:r>
            <a:r>
              <a:rPr lang="zh-CN" altLang="zh-CN" sz="4600" b="1" dirty="0" smtClean="0"/>
              <a:t>基金一般项目</a:t>
            </a:r>
            <a:r>
              <a:rPr lang="en-US" altLang="zh-CN" sz="4600" b="1" dirty="0" smtClean="0"/>
              <a:t>       10 </a:t>
            </a:r>
            <a:r>
              <a:rPr lang="zh-CN" altLang="zh-CN" sz="4600" b="1" dirty="0" smtClean="0"/>
              <a:t>余项，</a:t>
            </a:r>
            <a:endParaRPr lang="en-US" altLang="zh-CN" sz="4600" b="1" dirty="0" smtClean="0"/>
          </a:p>
          <a:p>
            <a:r>
              <a:rPr lang="en-US" altLang="zh-CN" sz="4600" b="1" dirty="0" smtClean="0"/>
              <a:t>                                                   </a:t>
            </a:r>
            <a:r>
              <a:rPr lang="zh-CN" altLang="zh-CN" sz="4600" b="1" dirty="0" smtClean="0"/>
              <a:t>省部级项目</a:t>
            </a:r>
            <a:r>
              <a:rPr lang="en-US" altLang="zh-CN" sz="4600" b="1" dirty="0" smtClean="0"/>
              <a:t>        30 </a:t>
            </a:r>
            <a:r>
              <a:rPr lang="zh-CN" altLang="zh-CN" sz="4600" b="1" dirty="0" smtClean="0"/>
              <a:t>余项</a:t>
            </a:r>
            <a:endParaRPr lang="en-US" altLang="zh-CN" sz="4600" b="1" dirty="0" smtClean="0"/>
          </a:p>
          <a:p>
            <a:r>
              <a:rPr lang="en-US" altLang="zh-CN" sz="4600" b="1" dirty="0" smtClean="0"/>
              <a:t>                                              CSSCI</a:t>
            </a:r>
            <a:r>
              <a:rPr lang="zh-CN" altLang="zh-CN" sz="4600" b="1" dirty="0"/>
              <a:t>期刊</a:t>
            </a:r>
            <a:r>
              <a:rPr lang="zh-CN" altLang="zh-CN" sz="4600" b="1" dirty="0" smtClean="0"/>
              <a:t>论文</a:t>
            </a:r>
            <a:r>
              <a:rPr lang="en-US" altLang="zh-CN" sz="4600" b="1" dirty="0" smtClean="0"/>
              <a:t>        90 </a:t>
            </a:r>
            <a:r>
              <a:rPr lang="zh-CN" altLang="zh-CN" sz="4600" b="1" dirty="0" smtClean="0"/>
              <a:t>篇，</a:t>
            </a:r>
            <a:endParaRPr lang="en-US" altLang="zh-CN" sz="4600" b="1" dirty="0" smtClean="0"/>
          </a:p>
          <a:p>
            <a:r>
              <a:rPr lang="en-US" altLang="zh-CN" sz="4600" b="1" dirty="0" smtClean="0"/>
              <a:t>                                                        </a:t>
            </a:r>
            <a:r>
              <a:rPr lang="zh-CN" altLang="zh-CN" sz="4600" b="1" dirty="0" smtClean="0"/>
              <a:t>其他论文</a:t>
            </a:r>
            <a:r>
              <a:rPr lang="en-US" altLang="zh-CN" sz="4600" b="1" dirty="0" smtClean="0"/>
              <a:t>        87 </a:t>
            </a:r>
            <a:r>
              <a:rPr lang="zh-CN" altLang="zh-CN" sz="4600" b="1" dirty="0" smtClean="0"/>
              <a:t>篇，</a:t>
            </a:r>
            <a:endParaRPr lang="en-US" altLang="zh-CN" sz="4600" b="1" dirty="0" smtClean="0"/>
          </a:p>
          <a:p>
            <a:r>
              <a:rPr lang="en-US" altLang="zh-CN" sz="4600" b="1" dirty="0" smtClean="0"/>
              <a:t>                                                             </a:t>
            </a:r>
            <a:r>
              <a:rPr lang="zh-CN" altLang="en-US" sz="4600" b="1" dirty="0" smtClean="0"/>
              <a:t>被</a:t>
            </a:r>
            <a:r>
              <a:rPr lang="zh-CN" altLang="zh-CN" sz="4600" b="1" dirty="0" smtClean="0"/>
              <a:t>转载</a:t>
            </a:r>
            <a:r>
              <a:rPr lang="en-US" altLang="zh-CN" sz="4600" b="1" dirty="0" smtClean="0"/>
              <a:t>       10</a:t>
            </a:r>
            <a:r>
              <a:rPr lang="zh-CN" altLang="zh-CN" sz="4600" b="1" dirty="0"/>
              <a:t>多篇</a:t>
            </a:r>
            <a:r>
              <a:rPr lang="zh-CN" altLang="zh-CN" sz="4600" b="1" dirty="0" smtClean="0"/>
              <a:t>。</a:t>
            </a:r>
            <a:endParaRPr lang="en-US" altLang="zh-CN" sz="4600" b="1" dirty="0" smtClean="0"/>
          </a:p>
          <a:p>
            <a:r>
              <a:rPr lang="zh-CN" altLang="zh-CN" sz="4600" b="1" dirty="0" smtClean="0"/>
              <a:t>在</a:t>
            </a:r>
            <a:r>
              <a:rPr lang="zh-CN" altLang="zh-CN" sz="4600" b="1" dirty="0"/>
              <a:t>人民出版社等国家级出版社出版</a:t>
            </a:r>
            <a:r>
              <a:rPr lang="zh-CN" altLang="zh-CN" sz="4600" b="1" dirty="0" smtClean="0"/>
              <a:t>专著</a:t>
            </a:r>
            <a:r>
              <a:rPr lang="en-US" altLang="zh-CN" sz="4600" b="1" dirty="0" smtClean="0"/>
              <a:t>     8 </a:t>
            </a:r>
            <a:r>
              <a:rPr lang="zh-CN" altLang="zh-CN" sz="4600" b="1" dirty="0" smtClean="0"/>
              <a:t>部</a:t>
            </a:r>
            <a:endParaRPr lang="en-US" altLang="zh-CN" sz="4600" b="1" dirty="0" smtClean="0"/>
          </a:p>
          <a:p>
            <a:r>
              <a:rPr lang="en-US" altLang="zh-CN" sz="4600" b="1" dirty="0" smtClean="0"/>
              <a:t>                         </a:t>
            </a:r>
            <a:r>
              <a:rPr lang="zh-CN" altLang="zh-CN" sz="4600" b="1" dirty="0" smtClean="0"/>
              <a:t>获</a:t>
            </a:r>
            <a:r>
              <a:rPr lang="zh-CN" altLang="zh-CN" sz="4600" b="1" dirty="0"/>
              <a:t>省部级以上科研</a:t>
            </a:r>
            <a:r>
              <a:rPr lang="zh-CN" altLang="zh-CN" sz="4600" b="1" dirty="0" smtClean="0"/>
              <a:t>奖励</a:t>
            </a:r>
            <a:r>
              <a:rPr lang="en-US" altLang="zh-CN" sz="4600" b="1" dirty="0" smtClean="0"/>
              <a:t>            10 </a:t>
            </a:r>
            <a:r>
              <a:rPr lang="zh-CN" altLang="zh-CN" sz="4600" b="1" dirty="0" smtClean="0"/>
              <a:t>余项</a:t>
            </a:r>
            <a:endParaRPr lang="zh-CN" altLang="zh-CN" sz="4600" b="1" dirty="0"/>
          </a:p>
          <a:p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   中国哲学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97279" y="1845734"/>
            <a:ext cx="10450707" cy="501226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sz="3200" b="1" dirty="0"/>
              <a:t>本学科方向研究实力强大，特色鲜明，在国内、国际皆有一定的影响力。杨柱才教授为南昌大学首个文科国家社科重大项目主持人，江西省二级教授，南昌大学杰出教授，以杨柱才教授为首的“朱子门人后学研究”团队为南昌大学一流团队，正在逐步成为与清华、厦大、华师鼎足而立的国内朱子学研究四大团队之一。张新国教授入选国家级人才</a:t>
            </a:r>
            <a:r>
              <a:rPr lang="zh-CN" altLang="en-US" sz="3200" b="1" dirty="0"/>
              <a:t>项目。徐福来教授的现代儒学研究，杨雪骋、习细平教授的江西禅宗</a:t>
            </a:r>
            <a:r>
              <a:rPr lang="zh-CN" altLang="en-US" sz="3200" b="1" dirty="0" smtClean="0"/>
              <a:t>研究，田炳郁、高正乐、刘兵、钱月等宋明理学研究也具有一定影响力。</a:t>
            </a:r>
            <a:endParaRPr lang="zh-CN" altLang="en-US" sz="3200" b="1" dirty="0"/>
          </a:p>
          <a:p>
            <a:pPr marL="0" indent="0">
              <a:lnSpc>
                <a:spcPct val="100000"/>
              </a:lnSpc>
              <a:buNone/>
            </a:pPr>
            <a:endParaRPr lang="zh-CN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中国哲学 导师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zh-CN" altLang="en-US" sz="4000" b="1" dirty="0" smtClean="0"/>
              <a:t>杨柱才、田炳郁、张新国</a:t>
            </a:r>
            <a:r>
              <a:rPr lang="en-US" altLang="zh-CN" sz="4000" b="1" dirty="0" smtClean="0"/>
              <a:t> </a:t>
            </a:r>
            <a:r>
              <a:rPr lang="zh-CN" altLang="en-US" sz="4000" b="1" dirty="0" smtClean="0"/>
              <a:t>宋明理学  </a:t>
            </a:r>
            <a:endParaRPr lang="zh-CN" altLang="en-US" sz="4000" b="1" dirty="0"/>
          </a:p>
          <a:p>
            <a:r>
              <a:rPr lang="zh-CN" altLang="en-US" sz="4000" b="1" dirty="0" smtClean="0"/>
              <a:t> </a:t>
            </a:r>
            <a:r>
              <a:rPr lang="zh-CN" altLang="en-US" sz="4000" b="1" dirty="0" smtClean="0">
                <a:sym typeface="+mn-ea"/>
              </a:rPr>
              <a:t>习细平、</a:t>
            </a:r>
            <a:r>
              <a:rPr lang="zh-CN" altLang="en-US" sz="4000" b="1" dirty="0"/>
              <a:t>徐清祥 </a:t>
            </a:r>
            <a:r>
              <a:rPr lang="zh-CN" altLang="en-US" sz="4000" b="1" dirty="0" smtClean="0"/>
              <a:t>   </a:t>
            </a:r>
            <a:r>
              <a:rPr lang="en-US" altLang="zh-CN" sz="4000" b="1" dirty="0" smtClean="0"/>
              <a:t>             </a:t>
            </a:r>
            <a:r>
              <a:rPr lang="zh-CN" altLang="en-US" sz="4000" b="1" dirty="0" smtClean="0"/>
              <a:t>佛教哲学  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 徐福来    介江岭</a:t>
            </a:r>
            <a:r>
              <a:rPr lang="en-US" altLang="zh-CN" sz="4000" b="1" dirty="0" smtClean="0"/>
              <a:t>                  </a:t>
            </a:r>
            <a:r>
              <a:rPr lang="zh-CN" altLang="en-US" sz="4000" b="1" dirty="0" smtClean="0"/>
              <a:t>现代中国哲学</a:t>
            </a:r>
            <a:endParaRPr lang="en-US" altLang="zh-CN" sz="4000" b="1" dirty="0" smtClean="0"/>
          </a:p>
          <a:p>
            <a:r>
              <a:rPr lang="zh-CN" altLang="en-US" sz="4000" b="1" dirty="0"/>
              <a:t>其他新导师：高正乐、刘兵、钱月</a:t>
            </a: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学位点 伦理学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CN" altLang="en-US" sz="4000" b="1" dirty="0" smtClean="0"/>
              <a:t>学位</a:t>
            </a:r>
            <a:r>
              <a:rPr lang="zh-CN" altLang="en-US" sz="4000" b="1" dirty="0"/>
              <a:t>点学术梯队建设完整，拥有一批省部级学科带头人，现有教授</a:t>
            </a:r>
            <a:r>
              <a:rPr lang="en-US" altLang="zh-CN" sz="4000" b="1" dirty="0"/>
              <a:t>4</a:t>
            </a:r>
            <a:r>
              <a:rPr lang="zh-CN" altLang="en-US" sz="4000" b="1" dirty="0"/>
              <a:t>人，入选江西省“百千万人才工程”</a:t>
            </a:r>
            <a:r>
              <a:rPr lang="en-US" altLang="zh-CN" sz="4000" b="1" dirty="0"/>
              <a:t>1</a:t>
            </a:r>
            <a:r>
              <a:rPr lang="zh-CN" altLang="en-US" sz="4000" b="1" dirty="0"/>
              <a:t>人；在美德伦理学、西方道德哲学、儒家伦理学、应用伦理学等研究领域都呈现出自己鲜明的特色和优势。</a:t>
            </a:r>
            <a:endParaRPr lang="zh-CN" altLang="en-US" sz="4000" b="1" dirty="0"/>
          </a:p>
          <a:p>
            <a:pPr>
              <a:lnSpc>
                <a:spcPct val="110000"/>
              </a:lnSpc>
            </a:pPr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/>
              <a:t>伦理学 导师</a:t>
            </a:r>
            <a:endParaRPr lang="zh-CN" altLang="en-US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 smtClean="0">
                <a:sym typeface="+mn-ea"/>
              </a:rPr>
              <a:t>詹世友    现代伦理学</a:t>
            </a:r>
            <a:endParaRPr lang="zh-CN" altLang="en-US" sz="4000" b="1" dirty="0" smtClean="0">
              <a:sym typeface="+mn-ea"/>
            </a:endParaRPr>
          </a:p>
          <a:p>
            <a:r>
              <a:rPr lang="zh-CN" altLang="en-US" sz="4000" b="1" dirty="0" smtClean="0">
                <a:sym typeface="+mn-ea"/>
              </a:rPr>
              <a:t>孙小玲</a:t>
            </a:r>
            <a:r>
              <a:rPr lang="en-US" altLang="zh-CN" sz="4000" b="1" dirty="0" smtClean="0">
                <a:sym typeface="+mn-ea"/>
              </a:rPr>
              <a:t>    </a:t>
            </a:r>
            <a:r>
              <a:rPr lang="zh-CN" altLang="en-US" sz="4000" b="1" dirty="0" smtClean="0">
                <a:sym typeface="+mn-ea"/>
              </a:rPr>
              <a:t>德国古典哲学、现象学</a:t>
            </a:r>
            <a:endParaRPr lang="zh-CN" altLang="en-US" sz="4000" b="1" dirty="0"/>
          </a:p>
          <a:p>
            <a:r>
              <a:rPr lang="zh-CN" altLang="en-US" sz="4000" b="1" dirty="0" smtClean="0"/>
              <a:t>徐福来   现代儒家伦理</a:t>
            </a:r>
            <a:endParaRPr lang="en-US" altLang="zh-CN" sz="4000" b="1" dirty="0" smtClean="0"/>
          </a:p>
          <a:p>
            <a:r>
              <a:rPr lang="zh-CN" altLang="en-US" sz="4000" b="1" dirty="0" smtClean="0"/>
              <a:t>费尚军    西方伦理学理论</a:t>
            </a:r>
            <a:endParaRPr lang="en-US" altLang="zh-CN" sz="4000" b="1" dirty="0" smtClean="0"/>
          </a:p>
          <a:p>
            <a:endParaRPr lang="zh-CN" altLang="en-US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PP_MARK_KEY" val="ebf4d6db-f333-41ec-8458-d164e052c6b2"/>
  <p:tag name="COMMONDATA" val="eyJoZGlkIjoiZGI2ZjNmYjY5NjUxN2VhYTA3MzgzNDdiMmUxMzY3MjgifQ=="/>
</p:tagLst>
</file>

<file path=ppt/theme/theme1.xml><?xml version="1.0" encoding="utf-8"?>
<a:theme xmlns:a="http://schemas.openxmlformats.org/drawingml/2006/main" name="回顾">
  <a:themeElements>
    <a:clrScheme name="回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1979</Words>
  <Application>WPS 演示</Application>
  <PresentationFormat>宽屏</PresentationFormat>
  <Paragraphs>121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8" baseType="lpstr">
      <vt:lpstr>Arial</vt:lpstr>
      <vt:lpstr>宋体</vt:lpstr>
      <vt:lpstr>Wingdings</vt:lpstr>
      <vt:lpstr>Calibri</vt:lpstr>
      <vt:lpstr>隶书</vt:lpstr>
      <vt:lpstr>黑体</vt:lpstr>
      <vt:lpstr>Calibri Light</vt:lpstr>
      <vt:lpstr>微软雅黑</vt:lpstr>
      <vt:lpstr>Arial Unicode MS</vt:lpstr>
      <vt:lpstr>回顾</vt:lpstr>
      <vt:lpstr>                            南 昌 大 学      哲学系研究生招生指南  </vt:lpstr>
      <vt:lpstr>历史</vt:lpstr>
      <vt:lpstr>师资队伍</vt:lpstr>
      <vt:lpstr>所设机构</vt:lpstr>
      <vt:lpstr>学术成果（近五年）</vt:lpstr>
      <vt:lpstr>学位点   中国哲学</vt:lpstr>
      <vt:lpstr>中国哲学 导师</vt:lpstr>
      <vt:lpstr>学位点 伦理学</vt:lpstr>
      <vt:lpstr>伦理学 导师</vt:lpstr>
      <vt:lpstr>学位点 外国哲学</vt:lpstr>
      <vt:lpstr>外国哲学  导师</vt:lpstr>
      <vt:lpstr>学位点 宗教哲学</vt:lpstr>
      <vt:lpstr>宗教哲学  导师</vt:lpstr>
      <vt:lpstr>学位点 科学技术哲学</vt:lpstr>
      <vt:lpstr>科学技术哲学  导师</vt:lpstr>
      <vt:lpstr>学位点 马克思主义哲学</vt:lpstr>
      <vt:lpstr>学位点 马克思主义哲学</vt:lpstr>
      <vt:lpstr>招生就业情况（近五年）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哲学系研究生招生指南</dc:title>
  <dc:creator>帅哥</dc:creator>
  <cp:lastModifiedBy>jjl</cp:lastModifiedBy>
  <cp:revision>44</cp:revision>
  <dcterms:created xsi:type="dcterms:W3CDTF">2020-10-13T10:27:00Z</dcterms:created>
  <dcterms:modified xsi:type="dcterms:W3CDTF">2026-01-27T05:27:59Z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286196ACA237499C98EAC660098C1D10_12</vt:lpwstr>
  </property>
  <property fmtid="{D5CDD505-2E9C-101B-9397-08002B2CF9AE}" pid="3" name="KSOProductBuildVer">
    <vt:lpwstr>2052-12.1.0.20305</vt:lpwstr>
  </property>
</Properties>
</file>