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  <p:sldMasterId id="2147483678" r:id="rId4"/>
  </p:sldMasterIdLst>
  <p:notesMasterIdLst>
    <p:notesMasterId r:id="rId6"/>
  </p:notesMasterIdLst>
  <p:handoutMasterIdLst>
    <p:handoutMasterId r:id="rId21"/>
  </p:handoutMasterIdLst>
  <p:sldIdLst>
    <p:sldId id="571" r:id="rId5"/>
    <p:sldId id="572" r:id="rId7"/>
    <p:sldId id="573" r:id="rId8"/>
    <p:sldId id="574" r:id="rId9"/>
    <p:sldId id="575" r:id="rId10"/>
    <p:sldId id="499" r:id="rId11"/>
    <p:sldId id="589" r:id="rId12"/>
    <p:sldId id="500" r:id="rId13"/>
    <p:sldId id="501" r:id="rId14"/>
    <p:sldId id="335" r:id="rId15"/>
    <p:sldId id="576" r:id="rId16"/>
    <p:sldId id="503" r:id="rId17"/>
    <p:sldId id="516" r:id="rId18"/>
    <p:sldId id="577" r:id="rId19"/>
    <p:sldId id="578" r:id="rId20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2" userDrawn="1">
          <p15:clr>
            <a:srgbClr val="A4A3A4"/>
          </p15:clr>
        </p15:guide>
        <p15:guide id="2" pos="276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zhang" initials="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 showGuides="1">
      <p:cViewPr varScale="1">
        <p:scale>
          <a:sx n="144" d="100"/>
          <a:sy n="144" d="100"/>
        </p:scale>
        <p:origin x="-1008" y="-96"/>
      </p:cViewPr>
      <p:guideLst>
        <p:guide orient="horz" pos="1612"/>
        <p:guide pos="27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27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9A993-2621-479C-9D1F-5F239ADF5C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01459-F490-4245-AF96-22FEFD03DB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6B6B1-8CEA-4F0D-860C-306561AB448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 eaLnBrk="1" hangingPunct="1"/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fld id="{9A0DB2DC-4C9A-4742-B13C-FB6460FD3503}" type="slidenum">
              <a:rPr lang="zh-CN" altLang="en-US" sz="1200" b="0">
                <a:latin typeface="Calibri" panose="020F0502020204030204" charset="0"/>
              </a:rPr>
            </a:fld>
            <a:endParaRPr lang="zh-CN" altLang="en-US" sz="1200" b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678E4-9093-4BA8-A684-B735CD24EA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43228-B6AF-44A2-BF04-B8EEC3EAF3E5}" type="datetime1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AD1F5-7114-448B-95C4-50F3D62926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65516"/>
            <a:ext cx="6264696" cy="486054"/>
          </a:xfrm>
        </p:spPr>
        <p:txBody>
          <a:bodyPr anchor="t">
            <a:noAutofit/>
          </a:bodyPr>
          <a:lstStyle>
            <a:lvl1pPr algn="l">
              <a:defRPr sz="2025" b="1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39493326-33DC-4C07-BA77-09BA301A41AB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875463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90AC214-E351-41EA-935D-0E43920C531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10800000" flipH="1">
            <a:off x="4943475" y="3043238"/>
            <a:ext cx="4200525" cy="21002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6"/>
          <p:cNvGrpSpPr/>
          <p:nvPr userDrawn="1"/>
        </p:nvGrpSpPr>
        <p:grpSpPr>
          <a:xfrm>
            <a:off x="0" y="0"/>
            <a:ext cx="4843463" cy="673894"/>
            <a:chOff x="-1" y="0"/>
            <a:chExt cx="6457950" cy="898070"/>
          </a:xfrm>
        </p:grpSpPr>
        <p:pic>
          <p:nvPicPr>
            <p:cNvPr id="5124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0800000" flipH="1">
              <a:off x="0" y="0"/>
              <a:ext cx="1261367" cy="89806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5" name="组合 8"/>
            <p:cNvGrpSpPr/>
            <p:nvPr/>
          </p:nvGrpSpPr>
          <p:grpSpPr>
            <a:xfrm>
              <a:off x="-1" y="898070"/>
              <a:ext cx="6457950" cy="0"/>
              <a:chOff x="-152400" y="1088569"/>
              <a:chExt cx="6457950" cy="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-152400" y="1088569"/>
                <a:ext cx="4016424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119066" y="1088569"/>
                <a:ext cx="971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45658" y="1088569"/>
                <a:ext cx="49530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96000" y="1088569"/>
                <a:ext cx="209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4943475"/>
            <a:ext cx="3111500" cy="69306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3388519"/>
            <a:ext cx="2209800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 userDrawn="1"/>
        </p:nvPicPr>
        <p:blipFill>
          <a:blip r:embed="rId3"/>
          <a:srcRect b="1942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0" y="556022"/>
            <a:ext cx="9144000" cy="4587479"/>
          </a:xfrm>
          <a:prstGeom prst="rect">
            <a:avLst/>
          </a:prstGeom>
          <a:gradFill>
            <a:gsLst>
              <a:gs pos="58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44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sz="1575" strike="noStrike" noProof="1"/>
          </a:p>
        </p:txBody>
      </p:sp>
      <p:pic>
        <p:nvPicPr>
          <p:cNvPr id="7172" name="그림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60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그림 2"/>
          <p:cNvPicPr>
            <a:picLocks noChangeAspect="1"/>
          </p:cNvPicPr>
          <p:nvPr userDrawn="1"/>
        </p:nvPicPr>
        <p:blipFill>
          <a:blip r:embed="rId5"/>
          <a:srcRect l="6046" t="7907" r="15465"/>
          <a:stretch>
            <a:fillRect/>
          </a:stretch>
        </p:blipFill>
        <p:spPr>
          <a:xfrm>
            <a:off x="8461375" y="4581525"/>
            <a:ext cx="555625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슬라이드 번호 개체 틀 5"/>
          <p:cNvSpPr txBox="1"/>
          <p:nvPr userDrawn="1"/>
        </p:nvSpPr>
        <p:spPr>
          <a:xfrm>
            <a:off x="7135813" y="4660106"/>
            <a:ext cx="1781175" cy="304800"/>
          </a:xfrm>
          <a:prstGeom prst="rect">
            <a:avLst/>
          </a:prstGeom>
          <a:noFill/>
          <a:ln w="9525">
            <a:noFill/>
          </a:ln>
        </p:spPr>
        <p:txBody>
          <a:bodyPr lIns="51435" tIns="25717" rIns="51435" bIns="25717" anchor="ctr"/>
          <a:lstStyle/>
          <a:p>
            <a:pPr lvl="0" algn="r" latinLnBrk="1"/>
            <a:fld id="{9A0DB2DC-4C9A-4742-B13C-FB6460FD3503}" type="slidenum">
              <a:rPr lang="ko-KR" altLang="en-US" sz="675">
                <a:solidFill>
                  <a:srgbClr val="402D1F"/>
                </a:solidFill>
                <a:latin typeface="Calibri" panose="020F0502020204030204" charset="0"/>
                <a:ea typeface="Gulim" charset="-127"/>
              </a:rPr>
            </a:fld>
            <a:endParaRPr lang="ko-KR" altLang="en-US" sz="675">
              <a:solidFill>
                <a:srgbClr val="402D1F"/>
              </a:solidFill>
              <a:latin typeface="Calibri" panose="020F0502020204030204" charset="0"/>
              <a:ea typeface="Gulim" charset="-127"/>
            </a:endParaRPr>
          </a:p>
        </p:txBody>
      </p:sp>
      <p:sp>
        <p:nvSpPr>
          <p:cNvPr id="5" name="텍스트 개체 틀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1520" y="56998"/>
            <a:ext cx="8712968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915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MAIN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1520" y="525709"/>
            <a:ext cx="87129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125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465516"/>
            <a:ext cx="6264696" cy="486054"/>
          </a:xfrm>
        </p:spPr>
        <p:txBody>
          <a:bodyPr anchor="t">
            <a:noAutofit/>
          </a:bodyPr>
          <a:lstStyle>
            <a:lvl1pPr algn="l">
              <a:defRPr sz="2700" b="1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7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39493326-33DC-4C07-BA77-09BA301A41AB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8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875463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fontAlgn="auto">
              <a:defRPr/>
            </a:pPr>
            <a:fld id="{D90AC214-E351-41EA-935D-0E43920C531A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 fontAlgn="base"/>
            <a:endParaRPr lang="zh-CN" altLang="en-US" strike="noStrike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-10800000" flipH="1">
            <a:off x="4943475" y="3043238"/>
            <a:ext cx="4200525" cy="21002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3" name="组合 6"/>
          <p:cNvGrpSpPr/>
          <p:nvPr userDrawn="1"/>
        </p:nvGrpSpPr>
        <p:grpSpPr>
          <a:xfrm>
            <a:off x="0" y="0"/>
            <a:ext cx="4843463" cy="673894"/>
            <a:chOff x="-1" y="0"/>
            <a:chExt cx="6457950" cy="898070"/>
          </a:xfrm>
        </p:grpSpPr>
        <p:pic>
          <p:nvPicPr>
            <p:cNvPr id="5124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10800000" flipH="1">
              <a:off x="0" y="0"/>
              <a:ext cx="1261367" cy="898069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125" name="组合 8"/>
            <p:cNvGrpSpPr/>
            <p:nvPr/>
          </p:nvGrpSpPr>
          <p:grpSpPr>
            <a:xfrm>
              <a:off x="-1" y="898070"/>
              <a:ext cx="6457950" cy="0"/>
              <a:chOff x="-152400" y="1088569"/>
              <a:chExt cx="6457950" cy="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-152400" y="1088569"/>
                <a:ext cx="4016424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4119066" y="1088569"/>
                <a:ext cx="971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345658" y="1088569"/>
                <a:ext cx="49530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6096000" y="1088569"/>
                <a:ext cx="209550" cy="0"/>
              </a:xfrm>
              <a:prstGeom prst="line">
                <a:avLst/>
              </a:prstGeom>
              <a:ln>
                <a:solidFill>
                  <a:schemeClr val="accent1">
                    <a:alpha val="37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rotWithShape="0">
          <a:gsLst>
            <a:gs pos="0">
              <a:srgbClr val="F4F4F4">
                <a:alpha val="100000"/>
              </a:srgbClr>
            </a:gs>
            <a:gs pos="35001">
              <a:srgbClr val="D4D4D4">
                <a:alpha val="100000"/>
              </a:srgbClr>
            </a:gs>
            <a:gs pos="100000">
              <a:srgbClr val="BABBBB">
                <a:alpha val="10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2472549">
            <a:off x="8466138" y="-4943475"/>
            <a:ext cx="3111500" cy="69306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F:\Temp\400页超强PPT模板\花PNG\65789.png"/>
          <p:cNvPicPr>
            <a:picLocks noChangeAspect="1"/>
          </p:cNvPicPr>
          <p:nvPr userDrawn="1"/>
        </p:nvPicPr>
        <p:blipFill>
          <a:blip r:embed="rId2"/>
          <a:srcRect r="9569"/>
          <a:stretch>
            <a:fillRect/>
          </a:stretch>
        </p:blipFill>
        <p:spPr>
          <a:xfrm rot="9390624">
            <a:off x="-1655762" y="-3388519"/>
            <a:ext cx="2209800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 userDrawn="1"/>
        </p:nvPicPr>
        <p:blipFill>
          <a:blip r:embed="rId3"/>
          <a:srcRect b="1942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직사각형 8"/>
          <p:cNvSpPr/>
          <p:nvPr userDrawn="1"/>
        </p:nvSpPr>
        <p:spPr>
          <a:xfrm>
            <a:off x="0" y="556022"/>
            <a:ext cx="9144000" cy="4587479"/>
          </a:xfrm>
          <a:prstGeom prst="rect">
            <a:avLst/>
          </a:prstGeom>
          <a:gradFill>
            <a:gsLst>
              <a:gs pos="5800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lumMod val="44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ko-KR" altLang="en-US" sz="2100" strike="noStrike" noProof="1"/>
          </a:p>
        </p:txBody>
      </p:sp>
      <p:pic>
        <p:nvPicPr>
          <p:cNvPr id="7172" name="그림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06084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그림 2"/>
          <p:cNvPicPr>
            <a:picLocks noChangeAspect="1"/>
          </p:cNvPicPr>
          <p:nvPr userDrawn="1"/>
        </p:nvPicPr>
        <p:blipFill>
          <a:blip r:embed="rId5"/>
          <a:srcRect l="6046" t="7907" r="15465"/>
          <a:stretch>
            <a:fillRect/>
          </a:stretch>
        </p:blipFill>
        <p:spPr>
          <a:xfrm>
            <a:off x="8461375" y="4581525"/>
            <a:ext cx="555625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4" name="슬라이드 번호 개체 틀 5"/>
          <p:cNvSpPr txBox="1"/>
          <p:nvPr userDrawn="1"/>
        </p:nvSpPr>
        <p:spPr>
          <a:xfrm>
            <a:off x="7135813" y="4660106"/>
            <a:ext cx="1781175" cy="3048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/>
          <a:lstStyle/>
          <a:p>
            <a:pPr lvl="0" algn="r" latinLnBrk="1"/>
            <a:fld id="{9A0DB2DC-4C9A-4742-B13C-FB6460FD3503}" type="slidenum">
              <a:rPr lang="ko-KR" altLang="en-US" sz="900">
                <a:solidFill>
                  <a:srgbClr val="402D1F"/>
                </a:solidFill>
                <a:latin typeface="Calibri" panose="020F0502020204030204" charset="0"/>
                <a:ea typeface="Gulim" charset="-127"/>
              </a:rPr>
            </a:fld>
            <a:endParaRPr lang="ko-KR" altLang="en-US" sz="900">
              <a:solidFill>
                <a:srgbClr val="402D1F"/>
              </a:solidFill>
              <a:latin typeface="Calibri" panose="020F0502020204030204" charset="0"/>
              <a:ea typeface="Gulim" charset="-127"/>
            </a:endParaRPr>
          </a:p>
        </p:txBody>
      </p:sp>
      <p:sp>
        <p:nvSpPr>
          <p:cNvPr id="5" name="텍스트 개체 틀 7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51520" y="56998"/>
            <a:ext cx="8712968" cy="523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55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MAIN TITLE</a:t>
            </a:r>
            <a:endParaRPr lang="ko-KR" altLang="en-US" strike="noStrike" noProof="1"/>
          </a:p>
        </p:txBody>
      </p:sp>
      <p:sp>
        <p:nvSpPr>
          <p:cNvPr id="6" name="텍스트 개체 틀 7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51520" y="525709"/>
            <a:ext cx="871296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500" b="1" baseline="0">
                <a:solidFill>
                  <a:srgbClr val="402D1F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alibri" panose="020F0502020204030204" charset="0"/>
                <a:cs typeface="Tahoma" panose="020B0604030504040204" pitchFamily="34" charset="0"/>
              </a:defRPr>
            </a:lvl1pPr>
          </a:lstStyle>
          <a:p>
            <a:pPr lvl="0" fontAlgn="base"/>
            <a:r>
              <a:rPr lang="en-US" altLang="ko-KR" strike="noStrike" noProof="1" smtClean="0"/>
              <a:t>Slide sub title</a:t>
            </a:r>
            <a:endParaRPr lang="ko-KR" altLang="en-US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6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8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image" Target="../media/image3.jpeg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5" Type="http://schemas.openxmlformats.org/officeDocument/2006/relationships/image" Target="../media/image3.jpeg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75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193040" indent="-19304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8465" indent="-160655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rtl="0" eaLnBrk="0" fontAlgn="base" hangingPunct="0">
        <a:spcBef>
          <a:spcPct val="11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spcBef>
          <a:spcPct val="11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E1B43228-B6AF-44A2-BF04-B8EEC3EAF3E5}" type="datetime1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fontAlgn="auto">
              <a:defRPr/>
            </a:pPr>
            <a:fld id="{B80796C6-296A-439E-92CB-A46BC261A15E}" type="slidenum">
              <a:rPr lang="zh-CN" altLang="en-US" strike="noStrike" noProof="1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anose="020B0604030504040204" pitchFamily="34" charset="0"/>
          <a:ea typeface="微软雅黑" panose="020B0503020204020204" pitchFamily="34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4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4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 txBox="1"/>
          <p:nvPr/>
        </p:nvSpPr>
        <p:spPr>
          <a:xfrm>
            <a:off x="1498759" y="1599486"/>
            <a:ext cx="6273998" cy="1085850"/>
          </a:xfrm>
          <a:prstGeom prst="rect">
            <a:avLst/>
          </a:prstGeom>
          <a:noFill/>
          <a:ln w="9525">
            <a:noFill/>
          </a:ln>
        </p:spPr>
        <p:txBody>
          <a:bodyPr lIns="51792" tIns="25896" rIns="51792" bIns="25896" anchor="ctr"/>
          <a:lstStyle/>
          <a:p>
            <a:pPr algn="ctr">
              <a:lnSpc>
                <a:spcPct val="150000"/>
              </a:lnSpc>
            </a:pPr>
            <a:r>
              <a:rPr lang="zh-CN" altLang="en-US" sz="2475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人文学院中国史硕士学位点介绍</a:t>
            </a:r>
            <a:endParaRPr lang="zh-CN" altLang="en-US" sz="202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575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1575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39406" y="555926"/>
            <a:ext cx="810895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优势之四：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中国专门史方向致力于明清以来区域史研究和红色文化的发掘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467423" y="915793"/>
            <a:ext cx="8281035" cy="31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748593" y="594297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5610" y="1506855"/>
            <a:ext cx="8480425" cy="2498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  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中国专门史方向由邵鸿教授于</a:t>
            </a:r>
            <a:r>
              <a:rPr 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2001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年创建，主要致力于近代区域社会史研究，并强调历史与档案资料的结合，同时以苏区史、客家史、近代新闻史研究为核心，积极响应中央苏区振兴计划</a:t>
            </a:r>
            <a:r>
              <a:rPr 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，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在中央苏区史、近代社会生活史等方面形成了特色优势。</a:t>
            </a:r>
            <a:endParaRPr sz="20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85786" y="395906"/>
            <a:ext cx="6275070" cy="37592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优势之五：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历史文献学方向重视对历史文献的整理分析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395668" y="771422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388548" y="450787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6220" y="998220"/>
            <a:ext cx="8679815" cy="3129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    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中国历史文献学方向致力于历史文献整理、文化资源挖掘、传统文化与思想等研究，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发掘整理中华文化典籍，弘扬中国优秀传统文化。</a:t>
            </a:r>
            <a:r>
              <a:rPr sz="2000" dirty="0" smtClean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先秦诸子文献、近代家族与名人资料文献、知识青年上山下乡文献整理与研究等方面形成了特色和优势。</a:t>
            </a:r>
            <a:endParaRPr sz="2000" dirty="0" smtClean="0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11505" y="272415"/>
            <a:ext cx="767588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noProof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pitchFamily="34" charset="-122"/>
              </a:rPr>
              <a:t>03 </a:t>
            </a:r>
            <a:r>
              <a:rPr lang="zh-CN" altLang="en-US" sz="2800" b="1" noProof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微软雅黑" panose="020B0503020204020204" pitchFamily="34" charset="-122"/>
              </a:rPr>
              <a:t>导师介绍</a:t>
            </a:r>
            <a:endParaRPr lang="zh-CN" altLang="en-US" sz="2800" b="1" noProof="1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435673" y="69966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67640" y="939165"/>
            <a:ext cx="873379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本学科现有硕士生导师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博士生导师7人，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其中教授1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人，国务院特殊津贴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专家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，“赣鄱英才555工程”人选2人，省“百千万人才工程”人选2人，省“青年井冈学者”2人，省“双千计划”青年人才1人，省优秀中青年社科专家2人。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213995" y="60325"/>
            <a:ext cx="455295" cy="456565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4845" y="158750"/>
            <a:ext cx="779653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04  </a:t>
            </a:r>
            <a:r>
              <a:rPr lang="zh-CN" altLang="en-US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就业方向</a:t>
            </a:r>
            <a:endParaRPr lang="zh-CN" altLang="en-US" sz="2800" b="1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MH_Other_1"/>
          <p:cNvSpPr/>
          <p:nvPr>
            <p:custDataLst>
              <p:tags r:id="rId1"/>
            </p:custDataLst>
          </p:nvPr>
        </p:nvSpPr>
        <p:spPr>
          <a:xfrm>
            <a:off x="4283968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Other_2"/>
          <p:cNvSpPr/>
          <p:nvPr>
            <p:custDataLst>
              <p:tags r:id="rId2"/>
            </p:custDataLst>
          </p:nvPr>
        </p:nvSpPr>
        <p:spPr>
          <a:xfrm flipH="1">
            <a:off x="2555776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Other_3"/>
          <p:cNvSpPr/>
          <p:nvPr>
            <p:custDataLst>
              <p:tags r:id="rId3"/>
            </p:custDataLst>
          </p:nvPr>
        </p:nvSpPr>
        <p:spPr>
          <a:xfrm flipH="1" flipV="1">
            <a:off x="4067944" y="1851670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MH_Other_4"/>
          <p:cNvSpPr/>
          <p:nvPr>
            <p:custDataLst>
              <p:tags r:id="rId4"/>
            </p:custDataLst>
          </p:nvPr>
        </p:nvSpPr>
        <p:spPr>
          <a:xfrm flipV="1">
            <a:off x="4283968" y="1779662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/>
          <p:nvPr>
            <p:custDataLst>
              <p:tags r:id="rId5"/>
            </p:custDataLst>
          </p:nvPr>
        </p:nvSpPr>
        <p:spPr>
          <a:xfrm>
            <a:off x="539552" y="843558"/>
            <a:ext cx="2143140" cy="66947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MH_Text_1"/>
          <p:cNvSpPr txBox="1"/>
          <p:nvPr>
            <p:custDataLst>
              <p:tags r:id="rId6"/>
            </p:custDataLst>
          </p:nvPr>
        </p:nvSpPr>
        <p:spPr>
          <a:xfrm>
            <a:off x="227965" y="1707515"/>
            <a:ext cx="3559175" cy="25800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多名研究生先后考上“双一流”高校攻读博士学位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7" name="MH_SubTitle_2"/>
          <p:cNvSpPr txBox="1"/>
          <p:nvPr>
            <p:custDataLst>
              <p:tags r:id="rId7"/>
            </p:custDataLst>
          </p:nvPr>
        </p:nvSpPr>
        <p:spPr>
          <a:xfrm>
            <a:off x="6300192" y="915566"/>
            <a:ext cx="1839717" cy="641942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、公务员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5"/>
          <p:cNvSpPr/>
          <p:nvPr/>
        </p:nvSpPr>
        <p:spPr bwMode="auto">
          <a:xfrm>
            <a:off x="881061" y="3646266"/>
            <a:ext cx="7464281" cy="7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9" name="MH_Text_1"/>
          <p:cNvSpPr txBox="1"/>
          <p:nvPr>
            <p:custDataLst>
              <p:tags r:id="rId8"/>
            </p:custDataLst>
          </p:nvPr>
        </p:nvSpPr>
        <p:spPr>
          <a:xfrm>
            <a:off x="5292090" y="1707515"/>
            <a:ext cx="3488690" cy="24879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just"/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考取率约占总人数的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6%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645" y="1059815"/>
            <a:ext cx="26187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/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、考博升学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78794" y="179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37" grpId="0" bldLvl="0" animBg="1"/>
      <p:bldP spid="41" grpId="0" bldLvl="0" animBg="1"/>
      <p:bldP spid="42" grpId="0" bldLvl="0" animBg="1"/>
      <p:bldP spid="54" grpId="0" bldLvl="0" animBg="1"/>
      <p:bldP spid="55" grpId="0"/>
      <p:bldP spid="56" grpId="0"/>
      <p:bldP spid="57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75565" y="154305"/>
            <a:ext cx="464820" cy="43307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64845" y="158750"/>
            <a:ext cx="779653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04  </a:t>
            </a:r>
            <a:r>
              <a:rPr lang="zh-CN" altLang="en-US" sz="2800" b="1" noProof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就业方向</a:t>
            </a:r>
            <a:endParaRPr lang="zh-CN" altLang="en-US" sz="2800" b="1" noProof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MH_Other_1"/>
          <p:cNvSpPr/>
          <p:nvPr>
            <p:custDataLst>
              <p:tags r:id="rId1"/>
            </p:custDataLst>
          </p:nvPr>
        </p:nvSpPr>
        <p:spPr>
          <a:xfrm>
            <a:off x="4283968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MH_Other_2"/>
          <p:cNvSpPr/>
          <p:nvPr>
            <p:custDataLst>
              <p:tags r:id="rId2"/>
            </p:custDataLst>
          </p:nvPr>
        </p:nvSpPr>
        <p:spPr>
          <a:xfrm flipH="1">
            <a:off x="2555776" y="987574"/>
            <a:ext cx="2334424" cy="918727"/>
          </a:xfrm>
          <a:custGeom>
            <a:avLst/>
            <a:gdLst>
              <a:gd name="connsiteX0" fmla="*/ 1647823 w 1871661"/>
              <a:gd name="connsiteY0" fmla="*/ 0 h 736603"/>
              <a:gd name="connsiteX1" fmla="*/ 1871661 w 1871661"/>
              <a:gd name="connsiteY1" fmla="*/ 223839 h 736603"/>
              <a:gd name="connsiteX2" fmla="*/ 1647823 w 1871661"/>
              <a:gd name="connsiteY2" fmla="*/ 447677 h 736603"/>
              <a:gd name="connsiteX3" fmla="*/ 1647823 w 1871661"/>
              <a:gd name="connsiteY3" fmla="*/ 335758 h 736603"/>
              <a:gd name="connsiteX4" fmla="*/ 631046 w 1871661"/>
              <a:gd name="connsiteY4" fmla="*/ 335758 h 736603"/>
              <a:gd name="connsiteX5" fmla="*/ 631031 w 1871661"/>
              <a:gd name="connsiteY5" fmla="*/ 336555 h 736603"/>
              <a:gd name="connsiteX6" fmla="*/ 343503 w 1871661"/>
              <a:gd name="connsiteY6" fmla="*/ 451167 h 736603"/>
              <a:gd name="connsiteX7" fmla="*/ 223776 w 1871661"/>
              <a:gd name="connsiteY7" fmla="*/ 736603 h 736603"/>
              <a:gd name="connsiteX8" fmla="*/ 0 w 1871661"/>
              <a:gd name="connsiteY8" fmla="*/ 736603 h 736603"/>
              <a:gd name="connsiteX9" fmla="*/ 186688 w 1871661"/>
              <a:gd name="connsiteY9" fmla="*/ 291527 h 736603"/>
              <a:gd name="connsiteX10" fmla="*/ 511158 w 1871661"/>
              <a:gd name="connsiteY10" fmla="*/ 122982 h 736603"/>
              <a:gd name="connsiteX11" fmla="*/ 623886 w 1871661"/>
              <a:gd name="connsiteY11" fmla="*/ 113729 h 736603"/>
              <a:gd name="connsiteX12" fmla="*/ 623886 w 1871661"/>
              <a:gd name="connsiteY12" fmla="*/ 111919 h 736603"/>
              <a:gd name="connsiteX13" fmla="*/ 1647823 w 1871661"/>
              <a:gd name="connsiteY13" fmla="*/ 111919 h 73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71661" h="736603">
                <a:moveTo>
                  <a:pt x="1647823" y="0"/>
                </a:moveTo>
                <a:lnTo>
                  <a:pt x="1871661" y="223839"/>
                </a:lnTo>
                <a:lnTo>
                  <a:pt x="1647823" y="447677"/>
                </a:lnTo>
                <a:lnTo>
                  <a:pt x="1647823" y="335758"/>
                </a:lnTo>
                <a:lnTo>
                  <a:pt x="631046" y="335758"/>
                </a:lnTo>
                <a:lnTo>
                  <a:pt x="631031" y="336555"/>
                </a:lnTo>
                <a:cubicBezTo>
                  <a:pt x="523694" y="334638"/>
                  <a:pt x="420088" y="375936"/>
                  <a:pt x="343503" y="451167"/>
                </a:cubicBezTo>
                <a:cubicBezTo>
                  <a:pt x="266917" y="526397"/>
                  <a:pt x="223776" y="629249"/>
                  <a:pt x="223776" y="736603"/>
                </a:cubicBezTo>
                <a:lnTo>
                  <a:pt x="0" y="736603"/>
                </a:lnTo>
                <a:cubicBezTo>
                  <a:pt x="0" y="569207"/>
                  <a:pt x="67269" y="408832"/>
                  <a:pt x="186688" y="291527"/>
                </a:cubicBezTo>
                <a:cubicBezTo>
                  <a:pt x="276253" y="203548"/>
                  <a:pt x="389515" y="145331"/>
                  <a:pt x="511158" y="122982"/>
                </a:cubicBezTo>
                <a:lnTo>
                  <a:pt x="623886" y="113729"/>
                </a:lnTo>
                <a:lnTo>
                  <a:pt x="623886" y="111919"/>
                </a:lnTo>
                <a:lnTo>
                  <a:pt x="1647823" y="111919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MH_Other_3"/>
          <p:cNvSpPr/>
          <p:nvPr>
            <p:custDataLst>
              <p:tags r:id="rId3"/>
            </p:custDataLst>
          </p:nvPr>
        </p:nvSpPr>
        <p:spPr>
          <a:xfrm flipH="1" flipV="1">
            <a:off x="4067944" y="1851670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MH_Other_4"/>
          <p:cNvSpPr/>
          <p:nvPr>
            <p:custDataLst>
              <p:tags r:id="rId4"/>
            </p:custDataLst>
          </p:nvPr>
        </p:nvSpPr>
        <p:spPr>
          <a:xfrm flipV="1">
            <a:off x="4283968" y="1779662"/>
            <a:ext cx="814220" cy="778144"/>
          </a:xfrm>
          <a:custGeom>
            <a:avLst/>
            <a:gdLst>
              <a:gd name="connsiteX0" fmla="*/ 0 w 1247775"/>
              <a:gd name="connsiteY0" fmla="*/ 623888 h 1247775"/>
              <a:gd name="connsiteX1" fmla="*/ 186688 w 1247775"/>
              <a:gd name="connsiteY1" fmla="*/ 178812 h 1247775"/>
              <a:gd name="connsiteX2" fmla="*/ 635026 w 1247775"/>
              <a:gd name="connsiteY2" fmla="*/ 100 h 1247775"/>
              <a:gd name="connsiteX3" fmla="*/ 631031 w 1247775"/>
              <a:gd name="connsiteY3" fmla="*/ 223840 h 1247775"/>
              <a:gd name="connsiteX4" fmla="*/ 343503 w 1247775"/>
              <a:gd name="connsiteY4" fmla="*/ 338452 h 1247775"/>
              <a:gd name="connsiteX5" fmla="*/ 223776 w 1247775"/>
              <a:gd name="connsiteY5" fmla="*/ 623888 h 1247775"/>
              <a:gd name="connsiteX6" fmla="*/ 0 w 1247775"/>
              <a:gd name="connsiteY6" fmla="*/ 623888 h 1247775"/>
              <a:gd name="connsiteX0-1" fmla="*/ 0 w 643003"/>
              <a:gd name="connsiteY0-2" fmla="*/ 623888 h 623888"/>
              <a:gd name="connsiteX1-3" fmla="*/ 186688 w 643003"/>
              <a:gd name="connsiteY1-4" fmla="*/ 178812 h 623888"/>
              <a:gd name="connsiteX2-5" fmla="*/ 635026 w 643003"/>
              <a:gd name="connsiteY2-6" fmla="*/ 100 h 623888"/>
              <a:gd name="connsiteX3-7" fmla="*/ 631031 w 643003"/>
              <a:gd name="connsiteY3-8" fmla="*/ 223840 h 623888"/>
              <a:gd name="connsiteX4-9" fmla="*/ 343503 w 643003"/>
              <a:gd name="connsiteY4-10" fmla="*/ 338452 h 623888"/>
              <a:gd name="connsiteX5-11" fmla="*/ 223776 w 643003"/>
              <a:gd name="connsiteY5-12" fmla="*/ 623888 h 623888"/>
              <a:gd name="connsiteX6-13" fmla="*/ 0 w 643003"/>
              <a:gd name="connsiteY6-14" fmla="*/ 623888 h 623888"/>
              <a:gd name="connsiteX0-15" fmla="*/ 0 w 649102"/>
              <a:gd name="connsiteY0-16" fmla="*/ 623888 h 623888"/>
              <a:gd name="connsiteX1-17" fmla="*/ 186688 w 649102"/>
              <a:gd name="connsiteY1-18" fmla="*/ 178812 h 623888"/>
              <a:gd name="connsiteX2-19" fmla="*/ 635026 w 649102"/>
              <a:gd name="connsiteY2-20" fmla="*/ 100 h 623888"/>
              <a:gd name="connsiteX3-21" fmla="*/ 631031 w 649102"/>
              <a:gd name="connsiteY3-22" fmla="*/ 223840 h 623888"/>
              <a:gd name="connsiteX4-23" fmla="*/ 343503 w 649102"/>
              <a:gd name="connsiteY4-24" fmla="*/ 338452 h 623888"/>
              <a:gd name="connsiteX5-25" fmla="*/ 223776 w 649102"/>
              <a:gd name="connsiteY5-26" fmla="*/ 623888 h 623888"/>
              <a:gd name="connsiteX6-27" fmla="*/ 0 w 649102"/>
              <a:gd name="connsiteY6-28" fmla="*/ 623888 h 623888"/>
              <a:gd name="connsiteX0-29" fmla="*/ 0 w 652814"/>
              <a:gd name="connsiteY0-30" fmla="*/ 623888 h 623888"/>
              <a:gd name="connsiteX1-31" fmla="*/ 186688 w 652814"/>
              <a:gd name="connsiteY1-32" fmla="*/ 178812 h 623888"/>
              <a:gd name="connsiteX2-33" fmla="*/ 635026 w 652814"/>
              <a:gd name="connsiteY2-34" fmla="*/ 100 h 623888"/>
              <a:gd name="connsiteX3-35" fmla="*/ 631031 w 652814"/>
              <a:gd name="connsiteY3-36" fmla="*/ 223840 h 623888"/>
              <a:gd name="connsiteX4-37" fmla="*/ 343503 w 652814"/>
              <a:gd name="connsiteY4-38" fmla="*/ 338452 h 623888"/>
              <a:gd name="connsiteX5-39" fmla="*/ 223776 w 652814"/>
              <a:gd name="connsiteY5-40" fmla="*/ 623888 h 623888"/>
              <a:gd name="connsiteX6-41" fmla="*/ 0 w 652814"/>
              <a:gd name="connsiteY6-42" fmla="*/ 623888 h 623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652814" h="623888">
                <a:moveTo>
                  <a:pt x="0" y="623888"/>
                </a:moveTo>
                <a:cubicBezTo>
                  <a:pt x="0" y="456492"/>
                  <a:pt x="67269" y="296117"/>
                  <a:pt x="186688" y="178812"/>
                </a:cubicBezTo>
                <a:cubicBezTo>
                  <a:pt x="306107" y="61506"/>
                  <a:pt x="467657" y="-2889"/>
                  <a:pt x="635026" y="100"/>
                </a:cubicBezTo>
                <a:cubicBezTo>
                  <a:pt x="652744" y="69917"/>
                  <a:pt x="665701" y="156404"/>
                  <a:pt x="631031" y="223840"/>
                </a:cubicBezTo>
                <a:cubicBezTo>
                  <a:pt x="523694" y="221923"/>
                  <a:pt x="420088" y="263221"/>
                  <a:pt x="343503" y="338452"/>
                </a:cubicBezTo>
                <a:cubicBezTo>
                  <a:pt x="266917" y="413682"/>
                  <a:pt x="223776" y="516534"/>
                  <a:pt x="223776" y="623888"/>
                </a:cubicBezTo>
                <a:lnTo>
                  <a:pt x="0" y="623888"/>
                </a:lnTo>
                <a:close/>
              </a:path>
            </a:pathLst>
          </a:custGeom>
          <a:solidFill>
            <a:srgbClr val="002060"/>
          </a:solidFill>
          <a:ln w="12700" cmpd="sng"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0" rIns="68580" bIns="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27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MH_SubTitle_1"/>
          <p:cNvSpPr txBox="1"/>
          <p:nvPr>
            <p:custDataLst>
              <p:tags r:id="rId5"/>
            </p:custDataLst>
          </p:nvPr>
        </p:nvSpPr>
        <p:spPr>
          <a:xfrm>
            <a:off x="539552" y="843558"/>
            <a:ext cx="2143140" cy="669473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MH_Text_1"/>
          <p:cNvSpPr txBox="1"/>
          <p:nvPr>
            <p:custDataLst>
              <p:tags r:id="rId6"/>
            </p:custDataLst>
          </p:nvPr>
        </p:nvSpPr>
        <p:spPr>
          <a:xfrm>
            <a:off x="215265" y="2129155"/>
            <a:ext cx="3559175" cy="25800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l"/>
            <a:r>
              <a:rPr 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7.4%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。</a:t>
            </a:r>
            <a:endParaRPr lang="zh-CN" alt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7" name="MH_SubTitle_2"/>
          <p:cNvSpPr txBox="1"/>
          <p:nvPr>
            <p:custDataLst>
              <p:tags r:id="rId7"/>
            </p:custDataLst>
          </p:nvPr>
        </p:nvSpPr>
        <p:spPr>
          <a:xfrm>
            <a:off x="6300470" y="915670"/>
            <a:ext cx="2360930" cy="641985"/>
          </a:xfrm>
          <a:prstGeom prst="rect">
            <a:avLst/>
          </a:prstGeom>
          <a:noFill/>
        </p:spPr>
        <p:txBody>
          <a:bodyPr wrap="square" lIns="68580" tIns="34290" rIns="68580" bIns="34290" rtlCol="0" anchor="ctr" anchorCtr="0">
            <a:noAutofit/>
          </a:bodyPr>
          <a:lstStyle/>
          <a:p>
            <a:pPr marL="214630" indent="-214630" algn="r">
              <a:lnSpc>
                <a:spcPct val="170000"/>
              </a:lnSpc>
            </a:pPr>
            <a:r>
              <a:rPr lang="en-US" altLang="zh-CN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、其他企事业单位</a:t>
            </a:r>
            <a:endParaRPr lang="zh-CN" altLang="en-US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Rectangle 5"/>
          <p:cNvSpPr/>
          <p:nvPr/>
        </p:nvSpPr>
        <p:spPr bwMode="auto">
          <a:xfrm>
            <a:off x="881061" y="3646266"/>
            <a:ext cx="7464281" cy="7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9" name="MH_Text_1"/>
          <p:cNvSpPr txBox="1"/>
          <p:nvPr>
            <p:custDataLst>
              <p:tags r:id="rId8"/>
            </p:custDataLst>
          </p:nvPr>
        </p:nvSpPr>
        <p:spPr>
          <a:xfrm>
            <a:off x="5986780" y="1707515"/>
            <a:ext cx="2794000" cy="24879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just"/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约占总人数的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69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.6%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0645" y="1059815"/>
            <a:ext cx="225996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09600" algn="just"/>
            <a:r>
              <a:rPr 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3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微软雅黑" panose="020B0503020204020204" pitchFamily="34" charset="-122"/>
              </a:rPr>
              <a:t>、高等教育单位，初等教育单位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5284" y="8209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37" grpId="0" bldLvl="0" animBg="1"/>
      <p:bldP spid="41" grpId="0" bldLvl="0" animBg="1"/>
      <p:bldP spid="42" grpId="0" bldLvl="0" animBg="1"/>
      <p:bldP spid="54" grpId="0" bldLvl="0" animBg="1"/>
      <p:bldP spid="55" grpId="0"/>
      <p:bldP spid="56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35610" y="998220"/>
            <a:ext cx="84804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                  </a:t>
            </a:r>
            <a:endParaRPr lang="en-US" altLang="zh-CN" sz="24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                  </a:t>
            </a:r>
            <a:r>
              <a:rPr lang="zh-CN" altLang="en-US" sz="3200" b="1" dirty="0" smtClean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欢迎广大考生报考南昌大学！</a:t>
            </a:r>
            <a:endParaRPr sz="3200" b="1" dirty="0" smtClean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6"/>
          <p:cNvSpPr txBox="1"/>
          <p:nvPr/>
        </p:nvSpPr>
        <p:spPr>
          <a:xfrm>
            <a:off x="2123440" y="1059815"/>
            <a:ext cx="2296160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</a:rPr>
              <a:t>历史系介绍</a:t>
            </a:r>
            <a:endParaRPr lang="zh-CN" altLang="en-US" sz="2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Text Box 38"/>
          <p:cNvSpPr txBox="1"/>
          <p:nvPr/>
        </p:nvSpPr>
        <p:spPr>
          <a:xfrm>
            <a:off x="2123440" y="1707515"/>
            <a:ext cx="283400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专业特色介绍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5" name="Text Box 40"/>
          <p:cNvSpPr txBox="1"/>
          <p:nvPr/>
        </p:nvSpPr>
        <p:spPr>
          <a:xfrm>
            <a:off x="2123440" y="2402205"/>
            <a:ext cx="210629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导师介绍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6" name="Text Box 42"/>
          <p:cNvSpPr txBox="1"/>
          <p:nvPr/>
        </p:nvSpPr>
        <p:spPr>
          <a:xfrm>
            <a:off x="2092960" y="3004185"/>
            <a:ext cx="2155825" cy="41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buFont typeface="Arial" panose="020B0604020202020204" pitchFamily="34" charset="0"/>
            </a:pPr>
            <a:r>
              <a:rPr lang="zh-CN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就业方向</a:t>
            </a:r>
            <a:endParaRPr lang="zh-CN" altLang="zh-CN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9" name="Text Box 58"/>
          <p:cNvSpPr txBox="1"/>
          <p:nvPr/>
        </p:nvSpPr>
        <p:spPr>
          <a:xfrm>
            <a:off x="1416050" y="1059815"/>
            <a:ext cx="62928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2" name="Text Box 58"/>
          <p:cNvSpPr txBox="1"/>
          <p:nvPr/>
        </p:nvSpPr>
        <p:spPr>
          <a:xfrm>
            <a:off x="1416050" y="1707515"/>
            <a:ext cx="600075" cy="4013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5" name="Text Box 58"/>
          <p:cNvSpPr txBox="1"/>
          <p:nvPr/>
        </p:nvSpPr>
        <p:spPr>
          <a:xfrm>
            <a:off x="1398905" y="2355850"/>
            <a:ext cx="61722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7" name="Text Box 58"/>
          <p:cNvSpPr txBox="1"/>
          <p:nvPr/>
        </p:nvSpPr>
        <p:spPr>
          <a:xfrm>
            <a:off x="1398667" y="3003868"/>
            <a:ext cx="58697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2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539115" y="987425"/>
            <a:ext cx="4051935" cy="299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历史学是南昌大学最早创建的学科之一，发端于1958年的江西大学历史研究室，创建人为著名社会经济史、军事史专家，曾任江西大学校长的谷霁光先生。</a:t>
            </a:r>
            <a:endParaRPr lang="zh-CN" altLang="en-US" sz="2100" b="0" dirty="0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2100" b="0" dirty="0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</p:txBody>
      </p:sp>
      <p:sp>
        <p:nvSpPr>
          <p:cNvPr id="22532" name="文本框 6"/>
          <p:cNvSpPr txBox="1"/>
          <p:nvPr/>
        </p:nvSpPr>
        <p:spPr>
          <a:xfrm>
            <a:off x="1403350" y="51435"/>
            <a:ext cx="5109210" cy="421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ctr"/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01 </a:t>
            </a:r>
            <a:r>
              <a:rPr 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历史系介绍</a:t>
            </a:r>
            <a:endParaRPr lang="zh-CN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2533" name="图片 1" descr="谷霁光相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825" y="999490"/>
            <a:ext cx="3766185" cy="295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4434" y="3165157"/>
            <a:ext cx="1260634" cy="284798"/>
          </a:xfrm>
        </p:spPr>
        <p:txBody>
          <a:bodyPr anchor="t">
            <a:noAutofit/>
          </a:bodyPr>
          <a:lstStyle/>
          <a:p>
            <a:pPr fontAlgn="base"/>
            <a:r>
              <a:rPr lang="en-US" altLang="zh-CN" sz="1800" strike="noStrike" noProof="1"/>
              <a:t>1958</a:t>
            </a:r>
            <a:r>
              <a:rPr lang="zh-CN" altLang="en-US" sz="1800" strike="noStrike" noProof="1"/>
              <a:t>年</a:t>
            </a:r>
            <a:endParaRPr lang="zh-CN" altLang="en-US" sz="1800" strike="noStrike" noProof="1"/>
          </a:p>
        </p:txBody>
      </p:sp>
      <p:sp>
        <p:nvSpPr>
          <p:cNvPr id="15" name="椭圆 14"/>
          <p:cNvSpPr/>
          <p:nvPr/>
        </p:nvSpPr>
        <p:spPr>
          <a:xfrm>
            <a:off x="1461135" y="3530441"/>
            <a:ext cx="389335" cy="410766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1850708" y="3296841"/>
            <a:ext cx="1033463" cy="346472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2884170" y="3022283"/>
            <a:ext cx="423863" cy="392906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3308033" y="2825354"/>
            <a:ext cx="920354" cy="33932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标题 1"/>
          <p:cNvSpPr>
            <a:spLocks noGrp="1"/>
          </p:cNvSpPr>
          <p:nvPr/>
        </p:nvSpPr>
        <p:spPr>
          <a:xfrm>
            <a:off x="2469356" y="2727007"/>
            <a:ext cx="1253014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1980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sp>
        <p:nvSpPr>
          <p:cNvPr id="20" name="椭圆 19"/>
          <p:cNvSpPr/>
          <p:nvPr/>
        </p:nvSpPr>
        <p:spPr>
          <a:xfrm>
            <a:off x="4200764" y="2480310"/>
            <a:ext cx="429816" cy="459581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512" name="文本框 20"/>
          <p:cNvSpPr txBox="1"/>
          <p:nvPr/>
        </p:nvSpPr>
        <p:spPr>
          <a:xfrm>
            <a:off x="1194197" y="4008835"/>
            <a:ext cx="137993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江西大学历史研究室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513" name="文本框 21"/>
          <p:cNvSpPr txBox="1"/>
          <p:nvPr/>
        </p:nvSpPr>
        <p:spPr>
          <a:xfrm>
            <a:off x="2690813" y="3530441"/>
            <a:ext cx="134064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江西大学历史学本科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514" name="文本框 22"/>
          <p:cNvSpPr txBox="1"/>
          <p:nvPr/>
        </p:nvSpPr>
        <p:spPr>
          <a:xfrm>
            <a:off x="4080510" y="3022045"/>
            <a:ext cx="130135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江西省品牌专业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4" name="标题 1"/>
          <p:cNvSpPr>
            <a:spLocks noGrp="1"/>
          </p:cNvSpPr>
          <p:nvPr/>
        </p:nvSpPr>
        <p:spPr>
          <a:xfrm>
            <a:off x="3722370" y="2086451"/>
            <a:ext cx="1124426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2004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4631055" y="2304336"/>
            <a:ext cx="1000125" cy="3321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5631180" y="2005013"/>
            <a:ext cx="429816" cy="458391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7" name="标题 1"/>
          <p:cNvSpPr>
            <a:spLocks noGrp="1"/>
          </p:cNvSpPr>
          <p:nvPr/>
        </p:nvSpPr>
        <p:spPr>
          <a:xfrm>
            <a:off x="5152549" y="1622583"/>
            <a:ext cx="1131570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2017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sp>
        <p:nvSpPr>
          <p:cNvPr id="21519" name="文本框 27"/>
          <p:cNvSpPr txBox="1"/>
          <p:nvPr/>
        </p:nvSpPr>
        <p:spPr>
          <a:xfrm>
            <a:off x="5450920" y="2425065"/>
            <a:ext cx="1360884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>
                <a:latin typeface="楷体_GB2312" panose="02010609030101010101" charset="-122"/>
                <a:ea typeface="楷体_GB2312" panose="02010609030101010101" charset="-122"/>
                <a:sym typeface="微软雅黑" panose="020B0503020204020204" pitchFamily="34" charset="-122"/>
              </a:rPr>
              <a:t>江西省“一流建设”高水平学科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  <a:sym typeface="微软雅黑" panose="020B0503020204020204" pitchFamily="34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6061234" y="1817609"/>
            <a:ext cx="1000125" cy="33218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7061359" y="1459230"/>
            <a:ext cx="429816" cy="458391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6538913" y="1093469"/>
            <a:ext cx="1131570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2019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sp>
        <p:nvSpPr>
          <p:cNvPr id="6" name="文本框 22"/>
          <p:cNvSpPr txBox="1"/>
          <p:nvPr/>
        </p:nvSpPr>
        <p:spPr>
          <a:xfrm>
            <a:off x="6625590" y="2014300"/>
            <a:ext cx="1301354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>
                <a:latin typeface="楷体_GB2312" panose="02010609030101010101" charset="-122"/>
                <a:ea typeface="楷体_GB2312" panose="02010609030101010101" charset="-122"/>
              </a:rPr>
              <a:t>江西省一流专业</a:t>
            </a:r>
            <a:endParaRPr lang="zh-CN" altLang="en-US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椭圆 6"/>
          <p:cNvSpPr/>
          <p:nvPr>
            <p:custDataLst>
              <p:tags r:id="rId1"/>
            </p:custDataLst>
          </p:nvPr>
        </p:nvSpPr>
        <p:spPr>
          <a:xfrm>
            <a:off x="8388509" y="987425"/>
            <a:ext cx="429816" cy="458391"/>
          </a:xfrm>
          <a:prstGeom prst="ellipse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cxnSp>
        <p:nvCxnSpPr>
          <p:cNvPr id="8" name="直接箭头连接符 7"/>
          <p:cNvCxnSpPr/>
          <p:nvPr>
            <p:custDataLst>
              <p:tags r:id="rId2"/>
            </p:custDataLst>
          </p:nvPr>
        </p:nvCxnSpPr>
        <p:spPr>
          <a:xfrm flipV="1">
            <a:off x="7524274" y="1290639"/>
            <a:ext cx="928370" cy="3448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7812088" y="627379"/>
            <a:ext cx="1131570" cy="2952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68580" tIns="34290" rIns="68580" bIns="34290" anchor="t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cap="none" spc="150" baseline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anose="020B0604030504040204" pitchFamily="34" charset="0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en-US" altLang="zh-CN" sz="1800" strike="noStrike" noProof="1">
                <a:latin typeface="+mj-lt"/>
                <a:ea typeface="+mj-ea"/>
                <a:cs typeface="+mj-cs"/>
              </a:rPr>
              <a:t>2022</a:t>
            </a:r>
            <a:r>
              <a:rPr lang="zh-CN" altLang="en-US" sz="1800" strike="noStrike" noProof="1">
                <a:latin typeface="+mj-lt"/>
                <a:ea typeface="+mj-ea"/>
                <a:cs typeface="+mj-cs"/>
              </a:rPr>
              <a:t>年</a:t>
            </a:r>
            <a:endParaRPr lang="zh-CN" altLang="en-US" sz="1800" strike="noStrike" noProof="1"/>
          </a:p>
        </p:txBody>
      </p:sp>
      <p:sp>
        <p:nvSpPr>
          <p:cNvPr id="10" name="文本框 22"/>
          <p:cNvSpPr txBox="1"/>
          <p:nvPr>
            <p:custDataLst>
              <p:tags r:id="rId4"/>
            </p:custDataLst>
          </p:nvPr>
        </p:nvSpPr>
        <p:spPr>
          <a:xfrm>
            <a:off x="7812405" y="1564085"/>
            <a:ext cx="1301354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1600">
                <a:latin typeface="楷体_GB2312" panose="02010609030101010101" charset="-122"/>
                <a:ea typeface="楷体_GB2312" panose="02010609030101010101" charset="-122"/>
              </a:rPr>
              <a:t>国家级一流建设专业</a:t>
            </a:r>
            <a:endParaRPr lang="zh-CN" altLang="en-US" sz="1600"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325120" y="710565"/>
            <a:ext cx="8531225" cy="33934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2011年获批中国史一级学科硕士点，下设中国古代史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、中国近现代史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、中国专门史和历史文献学四个二级硕士点，其中中国古代史硕士点于1984年获批，是原江西大学最早的两个硕士点之一。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2013年，获批历史遗产管理二级学科博士点（自主设置）。</a:t>
            </a:r>
            <a:endParaRPr lang="zh-CN" altLang="en-US" sz="21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21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188595" y="74930"/>
            <a:ext cx="480695" cy="44196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75640" y="128270"/>
            <a:ext cx="7545070" cy="4991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02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专业特色介绍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cxnSp>
        <p:nvCxnSpPr>
          <p:cNvPr id="52" name="直接连接符 51"/>
          <p:cNvCxnSpPr>
            <a:endCxn id="53" idx="11"/>
          </p:cNvCxnSpPr>
          <p:nvPr/>
        </p:nvCxnSpPr>
        <p:spPr>
          <a:xfrm flipV="1">
            <a:off x="435673" y="592987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60938" y="272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611560" y="1995686"/>
            <a:ext cx="6679826" cy="47211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/>
        </p:nvSpPr>
        <p:spPr>
          <a:xfrm>
            <a:off x="611505" y="2758440"/>
            <a:ext cx="6680200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任意多边形 94"/>
          <p:cNvSpPr/>
          <p:nvPr/>
        </p:nvSpPr>
        <p:spPr>
          <a:xfrm>
            <a:off x="611505" y="3860165"/>
            <a:ext cx="6680200" cy="399415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任意多边形 96"/>
          <p:cNvSpPr/>
          <p:nvPr/>
        </p:nvSpPr>
        <p:spPr>
          <a:xfrm>
            <a:off x="582737" y="4875859"/>
            <a:ext cx="6708255" cy="45867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83260" y="3014345"/>
            <a:ext cx="6479540" cy="730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刘勉玉教授开拓了苏区史研究；</a:t>
            </a:r>
            <a:r>
              <a:rPr lang="zh-CN" altLang="en-US" sz="1600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俞兆鹏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教授开拓了宋史研究；</a:t>
            </a:r>
            <a:endParaRPr lang="zh-CN" altLang="en-US" sz="1600" dirty="0" smtClean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梁淼泰教授、陈东有教授等开拓了明清江西区域史研究；</a:t>
            </a:r>
            <a:endParaRPr lang="zh-CN" altLang="en-US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6275" y="2211705"/>
            <a:ext cx="6546850" cy="4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原江西大学历史系主任、副校长</a:t>
            </a:r>
            <a:r>
              <a:rPr lang="zh-CN" altLang="en-US" sz="1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邵鸿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教授创建中国专门史方向（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2001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年）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11505" y="1422400"/>
            <a:ext cx="63804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著名历史学家、原江西大学校长</a:t>
            </a:r>
            <a:r>
              <a:rPr lang="zh-CN" altLang="zh-CN" sz="1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谷霁光</a:t>
            </a:r>
            <a:r>
              <a:rPr lang="zh-CN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先生创建（</a:t>
            </a:r>
            <a:r>
              <a:rPr lang="en-US" altLang="zh-CN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1958</a:t>
            </a: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年）；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08660" y="4011930"/>
            <a:ext cx="658241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16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现任一批老中青教师因循前迹、传道授业，形成了立足基础研究，具有地域特色，服务于地方文化经济建设的学科特色。</a:t>
            </a:r>
            <a:endPara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50"/>
          <p:cNvSpPr txBox="1"/>
          <p:nvPr/>
        </p:nvSpPr>
        <p:spPr>
          <a:xfrm>
            <a:off x="248124" y="785563"/>
            <a:ext cx="5216813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特色优势之一：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学术传统薪火相传，学术积淀深厚</a:t>
            </a:r>
            <a:endParaRPr lang="zh-CN" altLang="en-US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132439" y="589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91" grpId="0" bldLvl="0" animBg="1"/>
      <p:bldP spid="93" grpId="0" bldLvl="0" animBg="1"/>
      <p:bldP spid="95" grpId="0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46"/>
          <p:cNvSpPr txBox="1"/>
          <p:nvPr/>
        </p:nvSpPr>
        <p:spPr>
          <a:xfrm>
            <a:off x="107315" y="474345"/>
            <a:ext cx="9001760" cy="42157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1.</a:t>
            </a:r>
            <a:r>
              <a:rPr lang="zh-CN" altLang="en-US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近年来主要科研成果。</a:t>
            </a:r>
            <a:r>
              <a:rPr lang="en-US" altLang="zh-CN" sz="16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</a:t>
            </a:r>
            <a:r>
              <a:rPr lang="en-US" altLang="zh-CN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3.教学科研平台4</a:t>
            </a: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</a:t>
            </a:r>
            <a:endParaRPr lang="zh-CN" altLang="en-US" sz="16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）先后获得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20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余项国家社科基金项目，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）教学平台1个：国家级一流专业（历史学）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其中：重大2项，重点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项，国家冷门绝学1项，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）省级科研平台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个：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一般及青年12项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 区域历史与档案文献研究中心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、赣学研究院、</a:t>
            </a:r>
            <a:endParaRPr lang="en-US" altLang="zh-CN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）省部级项目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60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余项；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  文化资源与产业研究院</a:t>
            </a:r>
            <a:endParaRPr lang="en-US" altLang="zh-CN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）横向项目10项。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）省级创新团队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个：“江西区域文化史研究”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2.近年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来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教学科研奖励        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4.近五年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发表、出版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论著</a:t>
            </a:r>
            <a:endParaRPr lang="en-US" altLang="zh-CN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）科研奖励（1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5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项）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）论文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100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篇；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其中：省级一等奖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项</a:t>
            </a:r>
            <a:r>
              <a:rPr 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二等奖8项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三等奖4项。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）专著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30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余部；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）教学奖励（6项）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                      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3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）教材5部。</a:t>
            </a:r>
            <a:endParaRPr lang="zh-CN" altLang="en-US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其中：省级一等奖2项、二等奖</a:t>
            </a:r>
            <a:r>
              <a:rPr lang="en-US" altLang="zh-CN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1600" b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项。</a:t>
            </a:r>
            <a:endParaRPr lang="en-US" altLang="zh-CN" sz="1600" b="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91" name="任意多边形 90"/>
          <p:cNvSpPr/>
          <p:nvPr>
            <p:custDataLst>
              <p:tags r:id="rId1"/>
            </p:custDataLst>
          </p:nvPr>
        </p:nvSpPr>
        <p:spPr>
          <a:xfrm>
            <a:off x="0" y="2787650"/>
            <a:ext cx="9001760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3" name="任意多边形 92"/>
          <p:cNvSpPr/>
          <p:nvPr>
            <p:custDataLst>
              <p:tags r:id="rId2"/>
            </p:custDataLst>
          </p:nvPr>
        </p:nvSpPr>
        <p:spPr>
          <a:xfrm rot="5400000">
            <a:off x="2402205" y="2520950"/>
            <a:ext cx="4169410" cy="76200"/>
          </a:xfrm>
          <a:custGeom>
            <a:avLst/>
            <a:gdLst>
              <a:gd name="connsiteX0" fmla="*/ 4397828 w 4397828"/>
              <a:gd name="connsiteY0" fmla="*/ 0 h 0"/>
              <a:gd name="connsiteX1" fmla="*/ 4397828 w 4397828"/>
              <a:gd name="connsiteY1" fmla="*/ 0 h 0"/>
              <a:gd name="connsiteX2" fmla="*/ 0 w 43978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7828">
                <a:moveTo>
                  <a:pt x="4397828" y="0"/>
                </a:moveTo>
                <a:lnTo>
                  <a:pt x="43978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ldLvl="0" animBg="1"/>
      <p:bldP spid="9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7"/>
          <p:cNvGrpSpPr/>
          <p:nvPr/>
        </p:nvGrpSpPr>
        <p:grpSpPr>
          <a:xfrm>
            <a:off x="202565" y="104140"/>
            <a:ext cx="466725" cy="412750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37074" y="483938"/>
            <a:ext cx="6555740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优势之二：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中国古代史方向重点聚焦于制度史和社会史研究</a:t>
            </a: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611568" y="843812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585398" y="52635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1930" y="960120"/>
            <a:ext cx="8763000" cy="2399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  </a:t>
            </a:r>
            <a:r>
              <a:rPr lang="zh-CN" altLang="zh-CN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中国古代史方向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由我国著名历史学家谷霁光先生于1958年创建，并于1984年获批硕士点，是江西省最早的文科硕士点之一。</a:t>
            </a:r>
            <a:endParaRPr lang="zh-CN" altLang="zh-CN" sz="20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    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本方向</a:t>
            </a:r>
            <a:r>
              <a:rPr lang="zh-CN" altLang="zh-CN" sz="2000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pitchFamily="34" charset="-122"/>
              </a:rPr>
              <a:t>多年来薪火相传，在唐宋以来江西地域史研究形成了特色和优势，围绕江西地域社会经济史、江右移民与客家文化、江右士人社会、江右理学与书院文化、海昏侯文化等领域已取得丰硕成果。</a:t>
            </a:r>
            <a:endParaRPr lang="zh-CN" altLang="zh-CN" sz="2000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95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solidFill>
            <a:srgbClr val="002060"/>
          </a:solidFill>
          <a:effectLst/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4" name="椭圆 103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161014" y="51614"/>
            <a:ext cx="575940" cy="5759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bldLvl="0" animBg="1"/>
      <p:bldP spid="79" grpId="0" bldLvl="0" animBg="1"/>
      <p:bldP spid="10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1"/>
          <p:cNvSpPr>
            <a:spLocks noChangeArrowheads="1"/>
          </p:cNvSpPr>
          <p:nvPr/>
        </p:nvSpPr>
        <p:spPr bwMode="auto">
          <a:xfrm>
            <a:off x="1439864" y="1664494"/>
            <a:ext cx="6264275" cy="32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endParaRPr lang="en-US" altLang="zh-CN" sz="11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组合 47"/>
          <p:cNvGrpSpPr/>
          <p:nvPr/>
        </p:nvGrpSpPr>
        <p:grpSpPr>
          <a:xfrm>
            <a:off x="168578" y="144649"/>
            <a:ext cx="501124" cy="494322"/>
            <a:chOff x="1827622" y="1343919"/>
            <a:chExt cx="2304000" cy="2304000"/>
          </a:xfrm>
        </p:grpSpPr>
        <p:sp>
          <p:nvSpPr>
            <p:cNvPr id="49" name="椭圆 48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55941" y="439086"/>
            <a:ext cx="6784975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/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特色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优势之三：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中国近</a:t>
            </a:r>
            <a:r>
              <a:rPr 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现</a:t>
            </a:r>
            <a:r>
              <a:rPr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代史方向致力于近代经济史和金融史研究</a:t>
            </a:r>
            <a:endParaRPr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467423" y="784122"/>
            <a:ext cx="8025265" cy="340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6"/>
          <p:cNvSpPr>
            <a:spLocks noEditPoints="1"/>
          </p:cNvSpPr>
          <p:nvPr/>
        </p:nvSpPr>
        <p:spPr bwMode="auto">
          <a:xfrm>
            <a:off x="8492688" y="466662"/>
            <a:ext cx="319470" cy="320636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3" name="图片 3" descr="透明白校徽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1169" y="122734"/>
            <a:ext cx="575940" cy="575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94640" y="933450"/>
            <a:ext cx="8485505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国近现代史方向重视对近现代档案、报刊文献的挖掘与分析，并通过档案报刊文献与其他文献资料结合，研究区域经济与社会的变迁。主要在近代商业市场与商人组织、近代财政金融史、近代城市史研究等学术问题上取得了显著成果，其最大特色是对近代长江中游商业、商会史、市场史的研究。</a:t>
            </a:r>
            <a:endParaRPr lang="zh-CN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0">
        <p14:warp dir="in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utoUpdateAnimBg="0"/>
      <p:bldP spid="51" grpId="0"/>
      <p:bldP spid="53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MH" val="20151107092138"/>
  <p:tag name="MH_LIBRARY" val="GRAPHIC"/>
  <p:tag name="MH_TYPE" val="Other"/>
  <p:tag name="MH_ORDER" val="2"/>
</p:tagLst>
</file>

<file path=ppt/tags/tag11.xml><?xml version="1.0" encoding="utf-8"?>
<p:tagLst xmlns:p="http://schemas.openxmlformats.org/presentationml/2006/main">
  <p:tag name="MH" val="20151107092138"/>
  <p:tag name="MH_LIBRARY" val="GRAPHIC"/>
  <p:tag name="MH_TYPE" val="Other"/>
  <p:tag name="MH_ORDER" val="3"/>
</p:tagLst>
</file>

<file path=ppt/tags/tag12.xml><?xml version="1.0" encoding="utf-8"?>
<p:tagLst xmlns:p="http://schemas.openxmlformats.org/presentationml/2006/main">
  <p:tag name="MH" val="20151107092138"/>
  <p:tag name="MH_LIBRARY" val="GRAPHIC"/>
  <p:tag name="MH_TYPE" val="Other"/>
  <p:tag name="MH_ORDER" val="4"/>
</p:tagLst>
</file>

<file path=ppt/tags/tag13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1"/>
</p:tagLst>
</file>

<file path=ppt/tags/tag14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15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2"/>
</p:tagLst>
</file>

<file path=ppt/tags/tag16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MH" val="20151107092138"/>
  <p:tag name="MH_LIBRARY" val="GRAPHIC"/>
  <p:tag name="MH_TYPE" val="Other"/>
  <p:tag name="MH_ORDER" val="1"/>
</p:tagLst>
</file>

<file path=ppt/tags/tag19.xml><?xml version="1.0" encoding="utf-8"?>
<p:tagLst xmlns:p="http://schemas.openxmlformats.org/presentationml/2006/main">
  <p:tag name="MH" val="20151107092138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MH" val="20151107092138"/>
  <p:tag name="MH_LIBRARY" val="GRAPHIC"/>
  <p:tag name="MH_TYPE" val="Other"/>
  <p:tag name="MH_ORDER" val="3"/>
</p:tagLst>
</file>

<file path=ppt/tags/tag21.xml><?xml version="1.0" encoding="utf-8"?>
<p:tagLst xmlns:p="http://schemas.openxmlformats.org/presentationml/2006/main">
  <p:tag name="MH" val="20151107092138"/>
  <p:tag name="MH_LIBRARY" val="GRAPHIC"/>
  <p:tag name="MH_TYPE" val="Other"/>
  <p:tag name="MH_ORDER" val="4"/>
</p:tagLst>
</file>

<file path=ppt/tags/tag22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1"/>
</p:tagLst>
</file>

<file path=ppt/tags/tag23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24.xml><?xml version="1.0" encoding="utf-8"?>
<p:tagLst xmlns:p="http://schemas.openxmlformats.org/presentationml/2006/main">
  <p:tag name="MH" val="20151107092138"/>
  <p:tag name="MH_LIBRARY" val="GRAPHIC"/>
  <p:tag name="MH_TYPE" val="SubTitle"/>
  <p:tag name="MH_ORDER" val="2"/>
</p:tagLst>
</file>

<file path=ppt/tags/tag25.xml><?xml version="1.0" encoding="utf-8"?>
<p:tagLst xmlns:p="http://schemas.openxmlformats.org/presentationml/2006/main">
  <p:tag name="MH" val="20151107092138"/>
  <p:tag name="MH_LIBRARY" val="GRAPHIC"/>
  <p:tag name="MH_TYPE" val="Text"/>
  <p:tag name="MH_ORDER" val="1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PP_MARK_KEY" val="fbf22d0c-d27d-4bcb-a562-9a99f06c9720"/>
  <p:tag name="COMMONDATA" val="eyJoZGlkIjoiNjJlNDE5OTVjZDM1YzdmZjkwZGVhYmZjMTU0MWExM2Q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MH" val="201511070921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1933</Words>
  <Application>WPS 演示</Application>
  <PresentationFormat>全屏显示(16:9)</PresentationFormat>
  <Paragraphs>132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Verdana</vt:lpstr>
      <vt:lpstr>微软雅黑</vt:lpstr>
      <vt:lpstr>Calibri</vt:lpstr>
      <vt:lpstr>Gulim</vt:lpstr>
      <vt:lpstr>Tahoma</vt:lpstr>
      <vt:lpstr>黑体</vt:lpstr>
      <vt:lpstr>楷体</vt:lpstr>
      <vt:lpstr>楷体_GB2312</vt:lpstr>
      <vt:lpstr>新宋体</vt:lpstr>
      <vt:lpstr>华文楷体</vt:lpstr>
      <vt:lpstr>Lato Light</vt:lpstr>
      <vt:lpstr>Arial Unicode MS</vt:lpstr>
      <vt:lpstr>Malgun Gothic</vt:lpstr>
      <vt:lpstr>Segoe Print</vt:lpstr>
      <vt:lpstr>Office 主题​​</vt:lpstr>
      <vt:lpstr>2_Office 主题</vt:lpstr>
      <vt:lpstr>1_Office 主题</vt:lpstr>
      <vt:lpstr>PowerPoint 演示文稿</vt:lpstr>
      <vt:lpstr>PowerPoint 演示文稿</vt:lpstr>
      <vt:lpstr>PowerPoint 演示文稿</vt:lpstr>
      <vt:lpstr>1958年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ly</cp:lastModifiedBy>
  <cp:revision>159</cp:revision>
  <dcterms:created xsi:type="dcterms:W3CDTF">2016-04-13T02:35:00Z</dcterms:created>
  <dcterms:modified xsi:type="dcterms:W3CDTF">2026-01-26T07:53:13Z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A087C4F69FC6493AAA503D45036C2272</vt:lpwstr>
  </property>
</Properties>
</file>