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25"/>
  </p:handoutMasterIdLst>
  <p:sldIdLst>
    <p:sldId id="571" r:id="rId5"/>
    <p:sldId id="572" r:id="rId7"/>
    <p:sldId id="573" r:id="rId8"/>
    <p:sldId id="574" r:id="rId9"/>
    <p:sldId id="575" r:id="rId10"/>
    <p:sldId id="499" r:id="rId11"/>
    <p:sldId id="520" r:id="rId12"/>
    <p:sldId id="521" r:id="rId13"/>
    <p:sldId id="522" r:id="rId14"/>
    <p:sldId id="523" r:id="rId15"/>
    <p:sldId id="500" r:id="rId16"/>
    <p:sldId id="501" r:id="rId17"/>
    <p:sldId id="335" r:id="rId18"/>
    <p:sldId id="576" r:id="rId19"/>
    <p:sldId id="503" r:id="rId20"/>
    <p:sldId id="516" r:id="rId21"/>
    <p:sldId id="577" r:id="rId22"/>
    <p:sldId id="578" r:id="rId23"/>
    <p:sldId id="519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zhang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144" d="100"/>
          <a:sy n="144" d="100"/>
        </p:scale>
        <p:origin x="-1008" y="-96"/>
      </p:cViewPr>
      <p:guideLst>
        <p:guide orient="horz" pos="1608"/>
        <p:guide pos="2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A993-2621-479C-9D1F-5F239ADF5C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01459-F490-4245-AF96-22FEFD03D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B6B1-8CEA-4F0D-860C-306561AB44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D48E4F4-2266-41DA-8D72-F51BD5A03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3228-B6AF-44A2-BF04-B8EEC3EAF3E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AD1F5-7114-448B-95C4-50F3D629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025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1575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ctr"/>
          <a:lstStyle/>
          <a:p>
            <a:pPr lvl="0" algn="r" latinLnBrk="1"/>
            <a:fld id="{9A0DB2DC-4C9A-4742-B13C-FB6460FD3503}" type="slidenum">
              <a:rPr lang="ko-KR" altLang="en-US" sz="675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675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91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12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7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2100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algn="r" latinLnBrk="1"/>
            <a:fld id="{9A0DB2DC-4C9A-4742-B13C-FB6460FD3503}" type="slidenum">
              <a:rPr lang="ko-KR" altLang="en-US" sz="9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9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5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193040" indent="-19304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0655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 txBox="1"/>
          <p:nvPr/>
        </p:nvSpPr>
        <p:spPr>
          <a:xfrm>
            <a:off x="1498759" y="1599486"/>
            <a:ext cx="6273998" cy="1085850"/>
          </a:xfrm>
          <a:prstGeom prst="rect">
            <a:avLst/>
          </a:prstGeom>
          <a:noFill/>
          <a:ln w="9525">
            <a:noFill/>
          </a:ln>
        </p:spPr>
        <p:txBody>
          <a:bodyPr lIns="51792" tIns="25896" rIns="51792" bIns="25896" anchor="ctr"/>
          <a:lstStyle/>
          <a:p>
            <a:pPr algn="ctr">
              <a:lnSpc>
                <a:spcPct val="150000"/>
              </a:lnSpc>
            </a:pPr>
            <a:r>
              <a:rPr lang="zh-CN" altLang="en-US" sz="247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人文学院中国史专业硕士学位点介绍</a:t>
            </a:r>
            <a:endParaRPr lang="zh-CN" altLang="en-US" sz="20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75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575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1689100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教学科研平台（近五年）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  <a:r>
              <a:rPr lang="zh-CN" altLang="en-US" sz="2400" b="1">
                <a:solidFill>
                  <a:schemeClr val="tx1"/>
                </a:solidFill>
              </a:rPr>
              <a:t>个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843915"/>
            <a:ext cx="927735" cy="1007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流程图: 决策 5"/>
          <p:cNvSpPr/>
          <p:nvPr/>
        </p:nvSpPr>
        <p:spPr>
          <a:xfrm>
            <a:off x="2680970" y="50165"/>
            <a:ext cx="2334260" cy="142113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>
                <a:solidFill>
                  <a:schemeClr val="tx1"/>
                </a:solidFill>
              </a:rPr>
              <a:t>教学平台（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2627630" y="1889125"/>
            <a:ext cx="2334895" cy="1429385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省级科研平台（</a:t>
            </a:r>
            <a:r>
              <a:rPr lang="en-US" altLang="zh-CN" b="1">
                <a:solidFill>
                  <a:schemeClr val="tx1"/>
                </a:solidFill>
              </a:rPr>
              <a:t>2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" name="流程图: 准备 9"/>
          <p:cNvSpPr/>
          <p:nvPr/>
        </p:nvSpPr>
        <p:spPr>
          <a:xfrm>
            <a:off x="5158740" y="100330"/>
            <a:ext cx="3604260" cy="1320800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</a:rPr>
              <a:t>“</a:t>
            </a:r>
            <a:r>
              <a:rPr lang="zh-CN" altLang="en-US" sz="2000" b="1">
                <a:solidFill>
                  <a:schemeClr val="tx1"/>
                </a:solidFill>
              </a:rPr>
              <a:t>双一流</a:t>
            </a:r>
            <a:r>
              <a:rPr lang="en-US" altLang="zh-CN" sz="2000" b="1">
                <a:solidFill>
                  <a:schemeClr val="tx1"/>
                </a:solidFill>
              </a:rPr>
              <a:t>”</a:t>
            </a:r>
            <a:r>
              <a:rPr lang="zh-CN" altLang="en-US" sz="2000" b="1">
                <a:solidFill>
                  <a:schemeClr val="tx1"/>
                </a:solidFill>
              </a:rPr>
              <a:t>学科群</a:t>
            </a:r>
            <a:r>
              <a:rPr lang="en-US" altLang="zh-CN" sz="2000" b="1">
                <a:solidFill>
                  <a:schemeClr val="tx1"/>
                </a:solidFill>
              </a:rPr>
              <a:t>——</a:t>
            </a:r>
            <a:r>
              <a:rPr lang="zh-CN" altLang="en-US" sz="2000" b="1">
                <a:solidFill>
                  <a:schemeClr val="tx1"/>
                </a:solidFill>
              </a:rPr>
              <a:t>江右人文与中国哲学学科群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>
            <a:stCxn id="3" idx="3"/>
          </p:cNvCxnSpPr>
          <p:nvPr/>
        </p:nvCxnSpPr>
        <p:spPr>
          <a:xfrm>
            <a:off x="1907540" y="2542540"/>
            <a:ext cx="720090" cy="292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流程图: 决策 1"/>
          <p:cNvSpPr/>
          <p:nvPr/>
        </p:nvSpPr>
        <p:spPr>
          <a:xfrm>
            <a:off x="2423160" y="3592830"/>
            <a:ext cx="2334895" cy="1429385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省级创新团队（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" name="流程图: 准备 4"/>
          <p:cNvSpPr/>
          <p:nvPr/>
        </p:nvSpPr>
        <p:spPr>
          <a:xfrm>
            <a:off x="5158740" y="3701415"/>
            <a:ext cx="3604260" cy="1320800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zh-CN" sz="2000" b="1" dirty="0">
                <a:solidFill>
                  <a:schemeClr val="tx1"/>
                </a:solidFill>
                <a:cs typeface="仿宋_GB2312" panose="02010609030101010101" charset="-122"/>
                <a:sym typeface="+mn-ea"/>
              </a:rPr>
              <a:t>“江西区域文化史研究</a:t>
            </a:r>
            <a:r>
              <a:rPr lang="zh-CN" sz="2000" b="1" dirty="0" smtClean="0">
                <a:solidFill>
                  <a:schemeClr val="tx1"/>
                </a:solidFill>
                <a:cs typeface="仿宋_GB2312" panose="02010609030101010101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cs typeface="仿宋_GB2312" panose="02010609030101010101" charset="-122"/>
                <a:sym typeface="+mn-ea"/>
              </a:rPr>
              <a:t>高水平研究</a:t>
            </a:r>
            <a:r>
              <a:rPr lang="zh-CN" sz="2000" b="1" dirty="0" smtClean="0">
                <a:solidFill>
                  <a:schemeClr val="tx1"/>
                </a:solidFill>
                <a:cs typeface="仿宋_GB2312" panose="02010609030101010101" charset="-122"/>
                <a:sym typeface="+mn-ea"/>
              </a:rPr>
              <a:t>团队</a:t>
            </a:r>
            <a:endParaRPr lang="zh-CN" altLang="en-US" sz="2000" b="1" dirty="0">
              <a:solidFill>
                <a:schemeClr val="tx1"/>
              </a:solidFill>
              <a:cs typeface="仿宋_GB2312" panose="02010609030101010101" charset="-122"/>
              <a:sym typeface="+mn-ea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785" y="3291840"/>
            <a:ext cx="1151890" cy="5765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右箭头 14"/>
          <p:cNvSpPr/>
          <p:nvPr/>
        </p:nvSpPr>
        <p:spPr>
          <a:xfrm>
            <a:off x="4758055" y="4269740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准备 7"/>
          <p:cNvSpPr/>
          <p:nvPr/>
        </p:nvSpPr>
        <p:spPr>
          <a:xfrm>
            <a:off x="5173345" y="1812290"/>
            <a:ext cx="3589655" cy="1583690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olidFill>
                  <a:schemeClr val="tx1"/>
                </a:solidFill>
                <a:sym typeface="+mn-ea"/>
              </a:rPr>
              <a:t>区域历史与</a:t>
            </a:r>
            <a:r>
              <a:rPr lang="zh-CN" b="1" dirty="0" smtClean="0">
                <a:solidFill>
                  <a:schemeClr val="tx1"/>
                </a:solidFill>
                <a:sym typeface="+mn-ea"/>
              </a:rPr>
              <a:t>档案</a:t>
            </a:r>
            <a:r>
              <a:rPr lang="zh-CN" altLang="en-US" b="1" dirty="0" smtClean="0">
                <a:solidFill>
                  <a:schemeClr val="tx1"/>
                </a:solidFill>
                <a:sym typeface="+mn-ea"/>
              </a:rPr>
              <a:t>文献研究</a:t>
            </a:r>
            <a:r>
              <a:rPr lang="zh-CN" b="1" dirty="0" smtClean="0">
                <a:solidFill>
                  <a:schemeClr val="tx1"/>
                </a:solidFill>
                <a:sym typeface="+mn-ea"/>
              </a:rPr>
              <a:t>中心</a:t>
            </a:r>
            <a:r>
              <a:rPr lang="zh-CN" b="1" dirty="0">
                <a:solidFill>
                  <a:schemeClr val="tx1"/>
                </a:solidFill>
                <a:sym typeface="+mn-ea"/>
              </a:rPr>
              <a:t>、</a:t>
            </a:r>
            <a:r>
              <a:rPr b="1" dirty="0" err="1">
                <a:solidFill>
                  <a:schemeClr val="tx1"/>
                </a:solidFill>
                <a:sym typeface="+mn-ea"/>
              </a:rPr>
              <a:t>文化资源与产业研究院、赣学研究院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813300" y="2267585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884420" y="843915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53674" y="30077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37074" y="235653"/>
            <a:ext cx="655574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优势之二：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中国古代史方向重点聚焦于制度史和社会史研究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930" y="960120"/>
            <a:ext cx="8763000" cy="175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中国古代史方向以制度史、社会经济史见长，聚焦于唐宋以来江西社会研究，具有鲜明的地域特色，较为突出的领域有宋以来江西区域社会研究、江右理学等。</a:t>
            </a:r>
            <a:endParaRPr lang="zh-CN" altLang="zh-CN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5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solidFill>
            <a:srgbClr val="002060"/>
          </a:solidFill>
          <a:effectLst/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椭圆 103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79" grpId="0" bldLvl="0" animBg="1"/>
      <p:bldP spid="10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786" y="214296"/>
            <a:ext cx="655574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优势之三：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中国近代史方向致力于近代经济史和金融史研究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1020" y="933450"/>
            <a:ext cx="82391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中国近代史方向致力于近代经济史、城市史研究，探讨区域经济社会变迁，特色和优势包括长江中游商会史研究等。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786" y="214296"/>
            <a:ext cx="810895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优势之四：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中国专门史方向致力于明清以来区域史研究和红色文化的发掘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0" y="998220"/>
            <a:ext cx="84804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中国专门史方向致力于明清以来区域史研究和红色文化的发掘，在中央苏区史、近代社会生活史等方面形成了特色优势。</a:t>
            </a:r>
            <a:endParaRPr sz="24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786" y="214296"/>
            <a:ext cx="673354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优势之五：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中国历史文献学方向重视对历史文献的整理分析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0" y="998220"/>
            <a:ext cx="84804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中国历史文献学方向致力于历史文献整理、文化资源挖掘、传统文化与思想等研究，在先秦诸子文献、近现代地方文献搜集整理方面形成了特色优势。</a:t>
            </a:r>
            <a:endParaRPr sz="24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495" y="213995"/>
            <a:ext cx="767588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02   </a:t>
            </a:r>
            <a:r>
              <a:rPr lang="zh-CN" altLang="en-US" sz="20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导师介绍</a:t>
            </a:r>
            <a:endParaRPr lang="zh-CN" altLang="en-US" sz="2000" b="1" noProof="1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7640" y="939165"/>
            <a:ext cx="87337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本学科现有硕士生导师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博士生导师7人，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其中教授16人，国务院特殊津贴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专家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，“赣鄱英才555工程”人选2人，省“百千万人才工程”人选2人，省“青年井冈学者”2人，省“双千计划”青年人才1人，省优秀中青年社科专家2人。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全职引进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了中国社科院近代史研究所领军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人才特聘教授李长莉教授，并聘请了10余位国内外知名专家学者为兼职硕导。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53674" y="30077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27965" y="170751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多名研究生先后考上“双一流”高校攻读博士学位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192" y="915566"/>
            <a:ext cx="1839717" cy="64194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、公务员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292090" y="1707515"/>
            <a:ext cx="348869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考取率约占总人数的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6%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6187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、考博升学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53674" y="30077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15265" y="212915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7.4%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470" y="915670"/>
            <a:ext cx="2360930" cy="64198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、其他企事业单位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986780" y="1707515"/>
            <a:ext cx="279400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96.9%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2599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、高等教育单位，初等教育单位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0" y="998220"/>
            <a:ext cx="84804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欢迎报考南昌大学中国史硕士专业！</a:t>
            </a:r>
            <a:endParaRPr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Grp="1"/>
          </p:cNvSpPr>
          <p:nvPr/>
        </p:nvSpPr>
        <p:spPr>
          <a:xfrm>
            <a:off x="1346200" y="3003947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b="0" spc="600" noProof="1"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79713" y="2841780"/>
            <a:ext cx="6119813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200" b="1" noProof="1">
                <a:ln w="9525">
                  <a:solidFill>
                    <a:schemeClr val="bg1"/>
                  </a:solidFill>
                  <a:prstDash val="solid"/>
                </a:ln>
                <a:latin typeface="华文行楷" panose="02010800040101010101" pitchFamily="2" charset="-122"/>
                <a:ea typeface="华文行楷" panose="02010800040101010101" pitchFamily="2" charset="-122"/>
              </a:rPr>
              <a:t>祝各位工作顺利、生活愉快！</a:t>
            </a:r>
            <a:endParaRPr lang="en-US" altLang="zh-CN" sz="3200" b="1" noProof="1">
              <a:ln w="9525">
                <a:solidFill>
                  <a:schemeClr val="bg1"/>
                </a:solidFill>
                <a:prstDash val="solid"/>
              </a:ln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spcBef>
                <a:spcPct val="20000"/>
              </a:spcBef>
            </a:pPr>
            <a:endParaRPr lang="zh-CN" altLang="en-US" sz="6000" noProof="1">
              <a:ln w="9525">
                <a:solidFill>
                  <a:schemeClr val="bg1"/>
                </a:solidFill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7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476" y="1248966"/>
            <a:ext cx="25050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/>
          <p:nvPr/>
        </p:nvSpPr>
        <p:spPr>
          <a:xfrm>
            <a:off x="3535204" y="1077040"/>
            <a:ext cx="3031331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历史系介绍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38"/>
          <p:cNvSpPr txBox="1"/>
          <p:nvPr/>
        </p:nvSpPr>
        <p:spPr>
          <a:xfrm>
            <a:off x="3295650" y="1995964"/>
            <a:ext cx="379666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专业特色介绍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 Box 40"/>
          <p:cNvSpPr txBox="1"/>
          <p:nvPr/>
        </p:nvSpPr>
        <p:spPr>
          <a:xfrm>
            <a:off x="3730466" y="2945606"/>
            <a:ext cx="2621756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导师介绍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Text Box 42"/>
          <p:cNvSpPr txBox="1"/>
          <p:nvPr/>
        </p:nvSpPr>
        <p:spPr>
          <a:xfrm>
            <a:off x="3611404" y="3893344"/>
            <a:ext cx="2824639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就业方向</a:t>
            </a:r>
            <a:endParaRPr lang="zh-CN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7" name="组合 4"/>
          <p:cNvGrpSpPr/>
          <p:nvPr/>
        </p:nvGrpSpPr>
        <p:grpSpPr>
          <a:xfrm>
            <a:off x="2477770" y="930910"/>
            <a:ext cx="833120" cy="693420"/>
            <a:chOff x="1041891" y="2887277"/>
            <a:chExt cx="1036261" cy="1036518"/>
          </a:xfrm>
        </p:grpSpPr>
        <p:sp>
          <p:nvSpPr>
            <p:cNvPr id="3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9" name="Text Box 58"/>
            <p:cNvSpPr txBox="1"/>
            <p:nvPr/>
          </p:nvSpPr>
          <p:spPr>
            <a:xfrm>
              <a:off x="1177677" y="3106243"/>
              <a:ext cx="782555" cy="618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0" name="组合 18"/>
          <p:cNvGrpSpPr/>
          <p:nvPr/>
        </p:nvGrpSpPr>
        <p:grpSpPr>
          <a:xfrm>
            <a:off x="2477770" y="1830070"/>
            <a:ext cx="795020" cy="722630"/>
            <a:chOff x="1041891" y="2887277"/>
            <a:chExt cx="1036261" cy="1036518"/>
          </a:xfrm>
        </p:grpSpPr>
        <p:sp>
          <p:nvSpPr>
            <p:cNvPr id="20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Text Box 58"/>
            <p:cNvSpPr txBox="1"/>
            <p:nvPr/>
          </p:nvSpPr>
          <p:spPr>
            <a:xfrm>
              <a:off x="1177677" y="3106243"/>
              <a:ext cx="782555" cy="5938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>
          <a:xfrm>
            <a:off x="2478405" y="2770505"/>
            <a:ext cx="817245" cy="827334"/>
            <a:chOff x="1041891" y="2887277"/>
            <a:chExt cx="1036261" cy="1036518"/>
          </a:xfrm>
        </p:grpSpPr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5" name="Text Box 58"/>
            <p:cNvSpPr txBox="1"/>
            <p:nvPr/>
          </p:nvSpPr>
          <p:spPr>
            <a:xfrm>
              <a:off x="1177677" y="3106243"/>
              <a:ext cx="782555" cy="576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Oval 53"/>
          <p:cNvSpPr>
            <a:spLocks noChangeArrowheads="1"/>
          </p:cNvSpPr>
          <p:nvPr/>
        </p:nvSpPr>
        <p:spPr bwMode="auto">
          <a:xfrm>
            <a:off x="2628899" y="3834765"/>
            <a:ext cx="643890" cy="699611"/>
          </a:xfrm>
          <a:prstGeom prst="ellipse">
            <a:avLst/>
          </a:prstGeom>
          <a:solidFill>
            <a:schemeClr val="accent1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35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Text Box 58"/>
          <p:cNvSpPr txBox="1"/>
          <p:nvPr/>
        </p:nvSpPr>
        <p:spPr>
          <a:xfrm>
            <a:off x="2651522" y="4024313"/>
            <a:ext cx="58697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253014" y="710565"/>
            <a:ext cx="3480911" cy="3484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历史学是南昌大学最早创建的学科之一，发端于1958年的江西大学历史研究室，创建人为著名社会经济史、军事史专家，曾任江西大学校长的谷霁光先生。</a:t>
            </a: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253014" y="63818"/>
            <a:ext cx="5109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   </a:t>
            </a:r>
            <a:r>
              <a:rPr 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历史系介绍</a:t>
            </a:r>
            <a:endParaRPr 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3" name="图片 1" descr="谷霁光相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66" y="999331"/>
            <a:ext cx="3188494" cy="25026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434" y="3165157"/>
            <a:ext cx="1260634" cy="284798"/>
          </a:xfrm>
        </p:spPr>
        <p:txBody>
          <a:bodyPr anchor="t">
            <a:noAutofit/>
          </a:bodyPr>
          <a:lstStyle/>
          <a:p>
            <a:pPr fontAlgn="base"/>
            <a:r>
              <a:rPr lang="en-US" altLang="zh-CN" sz="1800" strike="noStrike" noProof="1"/>
              <a:t>1958</a:t>
            </a:r>
            <a:r>
              <a:rPr lang="zh-CN" altLang="en-US" sz="1800" strike="noStrike" noProof="1"/>
              <a:t>年</a:t>
            </a:r>
            <a:endParaRPr lang="zh-CN" altLang="en-US" sz="1800" strike="noStrike" noProof="1"/>
          </a:p>
        </p:txBody>
      </p:sp>
      <p:sp>
        <p:nvSpPr>
          <p:cNvPr id="15" name="椭圆 14"/>
          <p:cNvSpPr/>
          <p:nvPr/>
        </p:nvSpPr>
        <p:spPr>
          <a:xfrm>
            <a:off x="1461135" y="3530441"/>
            <a:ext cx="389335" cy="41076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850708" y="3296841"/>
            <a:ext cx="1033463" cy="34647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884170" y="3022283"/>
            <a:ext cx="423863" cy="39290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308033" y="2825354"/>
            <a:ext cx="920354" cy="33932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标题 1"/>
          <p:cNvSpPr>
            <a:spLocks noGrp="1"/>
          </p:cNvSpPr>
          <p:nvPr/>
        </p:nvSpPr>
        <p:spPr>
          <a:xfrm>
            <a:off x="2469356" y="2727007"/>
            <a:ext cx="1253014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1980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4200764" y="2480310"/>
            <a:ext cx="429816" cy="45958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2" name="文本框 20"/>
          <p:cNvSpPr txBox="1"/>
          <p:nvPr/>
        </p:nvSpPr>
        <p:spPr>
          <a:xfrm>
            <a:off x="1194197" y="4008835"/>
            <a:ext cx="137993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江西大学历史研究室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3" name="文本框 21"/>
          <p:cNvSpPr txBox="1"/>
          <p:nvPr/>
        </p:nvSpPr>
        <p:spPr>
          <a:xfrm>
            <a:off x="2690813" y="3530441"/>
            <a:ext cx="134064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江西大学历史学本科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4" name="文本框 22"/>
          <p:cNvSpPr txBox="1"/>
          <p:nvPr/>
        </p:nvSpPr>
        <p:spPr>
          <a:xfrm>
            <a:off x="4080510" y="3022045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江西省品牌专业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3722370" y="2086451"/>
            <a:ext cx="1124426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2004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4631055" y="2304336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631180" y="2005013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" name="标题 1"/>
          <p:cNvSpPr>
            <a:spLocks noGrp="1"/>
          </p:cNvSpPr>
          <p:nvPr/>
        </p:nvSpPr>
        <p:spPr>
          <a:xfrm>
            <a:off x="5152549" y="1622583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2017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1519" name="文本框 27"/>
          <p:cNvSpPr txBox="1"/>
          <p:nvPr/>
        </p:nvSpPr>
        <p:spPr>
          <a:xfrm>
            <a:off x="5450920" y="2425065"/>
            <a:ext cx="1360884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微软雅黑" panose="020B0503020204020204" pitchFamily="34" charset="-122"/>
              </a:rPr>
              <a:t>江西省“一流建设”高水平学科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061234" y="1817609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7061359" y="1459230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538913" y="1093469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2019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6" name="文本框 22"/>
          <p:cNvSpPr txBox="1"/>
          <p:nvPr/>
        </p:nvSpPr>
        <p:spPr>
          <a:xfrm>
            <a:off x="6625590" y="2014300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江西省一流专业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253014" y="710565"/>
            <a:ext cx="6591776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2011年获批中国史一级学科硕士点，下设中国古代史、专门史、中国近现代史和历史文献学四个二级硕士点，其中中国古代史硕士点于1984年获批，是原江西大学最早的两个硕士点之一；2013年，获批历史遗产管理二级学科博士点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53674" y="30077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5640" y="128270"/>
            <a:ext cx="75450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02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专业特色介绍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11560" y="1995686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-324544" y="2787774"/>
            <a:ext cx="6613988" cy="46746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>
            <a:off x="611560" y="3867894"/>
            <a:ext cx="6481326" cy="391823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1239327" y="4830139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7584" y="2787774"/>
            <a:ext cx="4129782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刘勉玉教授开拓了苏区史研究；</a:t>
            </a:r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俞兆鹏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教授开拓了宋史研究；梁淼泰教授、陈东有教授等开拓了明清江西区域史研究；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1995686"/>
            <a:ext cx="4146927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原江西大学历史系主任、副校长</a:t>
            </a:r>
            <a:r>
              <a:rPr lang="zh-CN" altLang="en-US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邵鸿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教授创建中国专门史方向（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2001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7405" y="1131570"/>
            <a:ext cx="40589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著名历史学家、原江西大学校长</a:t>
            </a:r>
            <a:r>
              <a:rPr lang="zh-CN" altLang="zh-CN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谷霁光</a:t>
            </a: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先生创建（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1958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年）；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9592" y="40119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现任一批老中青教师因循前迹、传道授业，形成了立足基础研究，具有地域特色，服务于地方文化经济建设的学科特色。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248124" y="785563"/>
            <a:ext cx="521681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特色优势之一：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学术传统薪火相传，学术积淀深厚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91" grpId="0" bldLvl="0" animBg="1"/>
      <p:bldP spid="93" grpId="0" bldLvl="0" animBg="1"/>
      <p:bldP spid="95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-26035" y="1561465"/>
            <a:ext cx="1934845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近五年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科研项目（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80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项）总经费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719.07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万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965835"/>
            <a:ext cx="1078865" cy="13176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1907540" y="2283460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908810" y="2284095"/>
            <a:ext cx="1006475" cy="1655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流程图: 终止 19"/>
          <p:cNvSpPr/>
          <p:nvPr/>
        </p:nvSpPr>
        <p:spPr>
          <a:xfrm>
            <a:off x="5868035" y="3397885"/>
            <a:ext cx="2808605" cy="133286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政府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项，企业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项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5990590" y="1744980"/>
            <a:ext cx="2685415" cy="13309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教育部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省级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53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2" name="流程图: 终止 21"/>
          <p:cNvSpPr/>
          <p:nvPr/>
        </p:nvSpPr>
        <p:spPr>
          <a:xfrm>
            <a:off x="6123305" y="123825"/>
            <a:ext cx="2552700" cy="14401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重大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重点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国家冷门绝学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一般及青年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12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3" name="流程图: 终止 22"/>
          <p:cNvSpPr/>
          <p:nvPr/>
        </p:nvSpPr>
        <p:spPr>
          <a:xfrm>
            <a:off x="2987675" y="123825"/>
            <a:ext cx="2087880" cy="136779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国家级（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15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项）总经费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445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万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2987675" y="1744980"/>
            <a:ext cx="1944370" cy="133032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省部级（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55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项）总经费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109.77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万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5" name="流程图: 终止 24"/>
          <p:cNvSpPr/>
          <p:nvPr/>
        </p:nvSpPr>
        <p:spPr>
          <a:xfrm>
            <a:off x="2893695" y="3469640"/>
            <a:ext cx="1960245" cy="126174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横向（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项）总经费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164.3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万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075555" y="807085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932045" y="2409825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20" idx="1"/>
          </p:cNvCxnSpPr>
          <p:nvPr/>
        </p:nvCxnSpPr>
        <p:spPr>
          <a:xfrm flipV="1">
            <a:off x="4853940" y="4064635"/>
            <a:ext cx="1014095" cy="361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1181100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近五年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教学科研奖励（</a:t>
            </a:r>
            <a:r>
              <a:rPr 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16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1231265"/>
            <a:ext cx="927735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907540" y="1779905"/>
            <a:ext cx="720090" cy="7918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流程图: 终止 1"/>
          <p:cNvSpPr/>
          <p:nvPr/>
        </p:nvSpPr>
        <p:spPr>
          <a:xfrm>
            <a:off x="2835275" y="234950"/>
            <a:ext cx="1944370" cy="1224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科研奖励（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2627630" y="2211705"/>
            <a:ext cx="1944370" cy="129603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教学奖励（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1" name="横卷形 10"/>
          <p:cNvSpPr/>
          <p:nvPr/>
        </p:nvSpPr>
        <p:spPr>
          <a:xfrm>
            <a:off x="5568950" y="-41275"/>
            <a:ext cx="2952115" cy="177673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b="1">
                <a:solidFill>
                  <a:schemeClr val="tx1"/>
                </a:solidFill>
                <a:sym typeface="+mn-ea"/>
              </a:rPr>
              <a:t>省级一等奖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省级二等奖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sz="2000" b="1">
                <a:solidFill>
                  <a:schemeClr val="tx1"/>
                </a:solidFill>
                <a:sym typeface="+mn-ea"/>
              </a:rPr>
              <a:t>省级三等奖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项。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5424805" y="1962785"/>
            <a:ext cx="3096260" cy="179451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省级一等奖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省级二等奖</a:t>
            </a:r>
            <a:r>
              <a:rPr 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r>
              <a:rPr 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</a:t>
            </a:r>
            <a:endParaRPr lang="zh-CN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校级一等奖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校级二等奖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项。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cxnSp>
        <p:nvCxnSpPr>
          <p:cNvPr id="17" name="直接箭头连接符 16"/>
          <p:cNvCxnSpPr>
            <a:endCxn id="11" idx="1"/>
          </p:cNvCxnSpPr>
          <p:nvPr/>
        </p:nvCxnSpPr>
        <p:spPr>
          <a:xfrm>
            <a:off x="4779645" y="845185"/>
            <a:ext cx="789305" cy="19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5" idx="1"/>
          </p:cNvCxnSpPr>
          <p:nvPr/>
        </p:nvCxnSpPr>
        <p:spPr>
          <a:xfrm>
            <a:off x="4572000" y="2858770"/>
            <a:ext cx="852805" cy="12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1689735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近五年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论著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余部（篇）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843915"/>
            <a:ext cx="927735" cy="9359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3"/>
          </p:cNvCxnSpPr>
          <p:nvPr/>
        </p:nvCxnSpPr>
        <p:spPr>
          <a:xfrm>
            <a:off x="1907540" y="2543175"/>
            <a:ext cx="864235" cy="285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912620" y="3341370"/>
            <a:ext cx="787400" cy="8147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2843530" y="267335"/>
            <a:ext cx="2016125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论文（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84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篇）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835275" y="2100580"/>
            <a:ext cx="2002790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专著（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23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2771775" y="3867785"/>
            <a:ext cx="2016125" cy="100774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流程图: 显示 18"/>
          <p:cNvSpPr/>
          <p:nvPr/>
        </p:nvSpPr>
        <p:spPr>
          <a:xfrm>
            <a:off x="4859655" y="267335"/>
            <a:ext cx="3633470" cy="1279525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CSSCI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以上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其他论文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0" name="流程图: 显示 19"/>
          <p:cNvSpPr/>
          <p:nvPr/>
        </p:nvSpPr>
        <p:spPr>
          <a:xfrm>
            <a:off x="4859655" y="2254885"/>
            <a:ext cx="3102610" cy="986790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国家级出版社（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23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16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WPS 演示</Application>
  <PresentationFormat>全屏显示(16:9)</PresentationFormat>
  <Paragraphs>179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Verdana</vt:lpstr>
      <vt:lpstr>微软雅黑</vt:lpstr>
      <vt:lpstr>Calibri</vt:lpstr>
      <vt:lpstr>Gulim</vt:lpstr>
      <vt:lpstr>Tahoma</vt:lpstr>
      <vt:lpstr>黑体</vt:lpstr>
      <vt:lpstr>楷体</vt:lpstr>
      <vt:lpstr>楷体_GB2312</vt:lpstr>
      <vt:lpstr>华文楷体</vt:lpstr>
      <vt:lpstr>仿宋_GB2312</vt:lpstr>
      <vt:lpstr>Lato Light</vt:lpstr>
      <vt:lpstr>华文行楷</vt:lpstr>
      <vt:lpstr>Arial Unicode MS</vt:lpstr>
      <vt:lpstr>Adobe Myungjo Std M</vt:lpstr>
      <vt:lpstr>Courier Std</vt:lpstr>
      <vt:lpstr>Office 主题​​</vt:lpstr>
      <vt:lpstr>2_Office 主题</vt:lpstr>
      <vt:lpstr>1_Office 主题</vt:lpstr>
      <vt:lpstr>PowerPoint 演示文稿</vt:lpstr>
      <vt:lpstr>PowerPoint 演示文稿</vt:lpstr>
      <vt:lpstr>PowerPoint 演示文稿</vt:lpstr>
      <vt:lpstr>1958年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amadeus</cp:lastModifiedBy>
  <cp:revision>152</cp:revision>
  <dcterms:created xsi:type="dcterms:W3CDTF">2016-04-13T02:35:00Z</dcterms:created>
  <dcterms:modified xsi:type="dcterms:W3CDTF">2021-09-18T02:50:31Z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A087C4F69FC6493AAA503D45036C2272</vt:lpwstr>
  </property>
</Properties>
</file>