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67" r:id="rId4"/>
    <p:sldMasterId id="2147483682" r:id="rId5"/>
  </p:sldMasterIdLst>
  <p:notesMasterIdLst>
    <p:notesMasterId r:id="rId7"/>
  </p:notesMasterIdLst>
  <p:sldIdLst>
    <p:sldId id="588" r:id="rId6"/>
    <p:sldId id="465" r:id="rId8"/>
    <p:sldId id="590" r:id="rId9"/>
    <p:sldId id="594" r:id="rId10"/>
    <p:sldId id="616" r:id="rId11"/>
    <p:sldId id="618" r:id="rId12"/>
    <p:sldId id="617" r:id="rId13"/>
    <p:sldId id="619" r:id="rId14"/>
    <p:sldId id="621" r:id="rId15"/>
    <p:sldId id="620" r:id="rId16"/>
    <p:sldId id="622" r:id="rId17"/>
    <p:sldId id="623" r:id="rId18"/>
    <p:sldId id="624" r:id="rId19"/>
    <p:sldId id="625" r:id="rId20"/>
    <p:sldId id="626" r:id="rId21"/>
    <p:sldId id="282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zhang" initials="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03152"/>
    <a:srgbClr val="000099"/>
    <a:srgbClr val="128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/>
    <p:restoredTop sz="86406"/>
  </p:normalViewPr>
  <p:slideViewPr>
    <p:cSldViewPr showGuides="1">
      <p:cViewPr varScale="1">
        <p:scale>
          <a:sx n="70" d="100"/>
          <a:sy n="70" d="100"/>
        </p:scale>
        <p:origin x="-102" y="-180"/>
      </p:cViewPr>
      <p:guideLst>
        <p:guide orient="horz" pos="3910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31E1D52C-A826-4C5C-9F35-46F072FF6E1C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536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A3550A41-1451-4297-A67A-B5C7ECB8EB09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10800000" flipH="1">
            <a:off x="4943475" y="4057650"/>
            <a:ext cx="4200525" cy="2800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6"/>
          <p:cNvGrpSpPr/>
          <p:nvPr userDrawn="1"/>
        </p:nvGrpSpPr>
        <p:grpSpPr>
          <a:xfrm>
            <a:off x="0" y="0"/>
            <a:ext cx="4843463" cy="898525"/>
            <a:chOff x="-1" y="0"/>
            <a:chExt cx="6457950" cy="898070"/>
          </a:xfrm>
        </p:grpSpPr>
        <p:pic>
          <p:nvPicPr>
            <p:cNvPr id="5124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0800000" flipH="1">
              <a:off x="0" y="0"/>
              <a:ext cx="1261367" cy="89806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5" name="组合 8"/>
            <p:cNvGrpSpPr/>
            <p:nvPr/>
          </p:nvGrpSpPr>
          <p:grpSpPr>
            <a:xfrm>
              <a:off x="-1" y="898070"/>
              <a:ext cx="6457950" cy="0"/>
              <a:chOff x="-152400" y="1088569"/>
              <a:chExt cx="6457950" cy="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-152400" y="1088569"/>
                <a:ext cx="4016424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119066" y="1088569"/>
                <a:ext cx="971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45658" y="1088569"/>
                <a:ext cx="49530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96000" y="1088569"/>
                <a:ext cx="209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6591300"/>
            <a:ext cx="3111500" cy="924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4518025"/>
            <a:ext cx="2209800" cy="656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 userDrawn="1"/>
        </p:nvPicPr>
        <p:blipFill>
          <a:blip r:embed="rId3"/>
          <a:srcRect b="194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0" y="741363"/>
            <a:ext cx="9144000" cy="6116638"/>
          </a:xfrm>
          <a:prstGeom prst="rect">
            <a:avLst/>
          </a:prstGeom>
          <a:gradFill>
            <a:gsLst>
              <a:gs pos="58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44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strike="noStrike" noProof="1"/>
          </a:p>
        </p:txBody>
      </p:sp>
      <p:pic>
        <p:nvPicPr>
          <p:cNvPr id="7172" name="그림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1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그림 2"/>
          <p:cNvPicPr>
            <a:picLocks noChangeAspect="1"/>
          </p:cNvPicPr>
          <p:nvPr userDrawn="1"/>
        </p:nvPicPr>
        <p:blipFill>
          <a:blip r:embed="rId5"/>
          <a:srcRect l="6046" t="7907" r="15465"/>
          <a:stretch>
            <a:fillRect/>
          </a:stretch>
        </p:blipFill>
        <p:spPr>
          <a:xfrm>
            <a:off x="8461375" y="6108700"/>
            <a:ext cx="555625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슬라이드 번호 개체 틀 5"/>
          <p:cNvSpPr txBox="1"/>
          <p:nvPr userDrawn="1"/>
        </p:nvSpPr>
        <p:spPr>
          <a:xfrm>
            <a:off x="7135813" y="6213475"/>
            <a:ext cx="1781175" cy="4064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 algn="r" latinLnBrk="1"/>
            <a:fld id="{9A0DB2DC-4C9A-4742-B13C-FB6460FD3503}" type="slidenum">
              <a:rPr lang="ko-KR" altLang="en-US" sz="1200">
                <a:solidFill>
                  <a:srgbClr val="402D1F"/>
                </a:solidFill>
                <a:latin typeface="Calibri" panose="020F0502020204030204" charset="0"/>
                <a:ea typeface="Gulim" charset="-127"/>
              </a:rPr>
            </a:fld>
            <a:endParaRPr lang="ko-KR" altLang="en-US" sz="1200">
              <a:solidFill>
                <a:srgbClr val="402D1F"/>
              </a:solidFill>
              <a:latin typeface="Calibri" panose="020F0502020204030204" charset="0"/>
              <a:ea typeface="Gulim" charset="-127"/>
            </a:endParaRPr>
          </a:p>
        </p:txBody>
      </p:sp>
      <p:sp>
        <p:nvSpPr>
          <p:cNvPr id="5" name="텍스트 개체 틀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1520" y="75997"/>
            <a:ext cx="8712968" cy="697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40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MAIN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1520" y="700945"/>
            <a:ext cx="8712968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3BED4874-415F-4462-8CBD-90FA9588F106}" type="datetimeFigureOut">
              <a:rPr lang="zh-CN" altLang="en-US" strike="noStrike" noProof="1" smtClean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8C92ADDF-ABC6-4EEC-846D-A1AE2D410679}" type="slidenum">
              <a:rPr lang="zh-CN" altLang="en-US" strike="noStrike" noProof="1" smtClean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6591300"/>
            <a:ext cx="3111500" cy="924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4518025"/>
            <a:ext cx="2209800" cy="656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z="313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z="199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5BC574C2-0231-498C-86E3-B4ED627D1603}" type="datetimeFigureOut">
              <a:rPr lang="zh-CN" altLang="en-US" strike="noStrike" noProof="1" smtClean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E7A6D03C-65F4-4C13-B424-B28BC9F7B416}" type="slidenum">
              <a:rPr lang="zh-CN" altLang="en-US" strike="noStrike" noProof="1" smtClean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264696" cy="648072"/>
          </a:xfrm>
        </p:spPr>
        <p:txBody>
          <a:bodyPr anchor="t">
            <a:noAutofit/>
          </a:bodyPr>
          <a:lstStyle>
            <a:lvl1pPr algn="l">
              <a:defRPr sz="2700" b="1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39493326-33DC-4C07-BA77-09BA301A41AB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90AC214-E351-41EA-935D-0E43920C531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10800000" flipH="1">
            <a:off x="4943475" y="4057650"/>
            <a:ext cx="4200525" cy="2800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6"/>
          <p:cNvGrpSpPr/>
          <p:nvPr userDrawn="1"/>
        </p:nvGrpSpPr>
        <p:grpSpPr>
          <a:xfrm>
            <a:off x="0" y="0"/>
            <a:ext cx="4843463" cy="898525"/>
            <a:chOff x="-1" y="0"/>
            <a:chExt cx="6457950" cy="898070"/>
          </a:xfrm>
        </p:grpSpPr>
        <p:pic>
          <p:nvPicPr>
            <p:cNvPr id="5124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0800000" flipH="1">
              <a:off x="0" y="0"/>
              <a:ext cx="1261367" cy="89806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5" name="组合 8"/>
            <p:cNvGrpSpPr/>
            <p:nvPr/>
          </p:nvGrpSpPr>
          <p:grpSpPr>
            <a:xfrm>
              <a:off x="-1" y="898070"/>
              <a:ext cx="6457950" cy="0"/>
              <a:chOff x="-152400" y="1088569"/>
              <a:chExt cx="6457950" cy="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-152400" y="1088569"/>
                <a:ext cx="4016424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119066" y="1088569"/>
                <a:ext cx="971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45658" y="1088569"/>
                <a:ext cx="49530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96000" y="1088569"/>
                <a:ext cx="209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6591300"/>
            <a:ext cx="3111500" cy="924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4518025"/>
            <a:ext cx="2209800" cy="656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 userDrawn="1"/>
        </p:nvPicPr>
        <p:blipFill>
          <a:blip r:embed="rId3"/>
          <a:srcRect b="194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0" y="741363"/>
            <a:ext cx="9144000" cy="6116638"/>
          </a:xfrm>
          <a:prstGeom prst="rect">
            <a:avLst/>
          </a:prstGeom>
          <a:gradFill>
            <a:gsLst>
              <a:gs pos="58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44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sz="2100" strike="noStrike" noProof="1"/>
          </a:p>
        </p:txBody>
      </p:sp>
      <p:pic>
        <p:nvPicPr>
          <p:cNvPr id="7172" name="그림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1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그림 2"/>
          <p:cNvPicPr>
            <a:picLocks noChangeAspect="1"/>
          </p:cNvPicPr>
          <p:nvPr userDrawn="1"/>
        </p:nvPicPr>
        <p:blipFill>
          <a:blip r:embed="rId5"/>
          <a:srcRect l="6046" t="7907" r="15465"/>
          <a:stretch>
            <a:fillRect/>
          </a:stretch>
        </p:blipFill>
        <p:spPr>
          <a:xfrm>
            <a:off x="8461375" y="6108700"/>
            <a:ext cx="555625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슬라이드 번호 개체 틀 5"/>
          <p:cNvSpPr txBox="1"/>
          <p:nvPr userDrawn="1"/>
        </p:nvSpPr>
        <p:spPr>
          <a:xfrm>
            <a:off x="7135813" y="6213475"/>
            <a:ext cx="1781175" cy="4064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algn="r" latinLnBrk="1"/>
            <a:fld id="{9A0DB2DC-4C9A-4742-B13C-FB6460FD3503}" type="slidenum">
              <a:rPr lang="ko-KR" altLang="en-US" sz="900">
                <a:solidFill>
                  <a:srgbClr val="402D1F"/>
                </a:solidFill>
                <a:latin typeface="Calibri" panose="020F0502020204030204" charset="0"/>
                <a:ea typeface="Gulim" charset="-127"/>
              </a:rPr>
            </a:fld>
            <a:endParaRPr lang="ko-KR" altLang="en-US" sz="900">
              <a:solidFill>
                <a:srgbClr val="402D1F"/>
              </a:solidFill>
              <a:latin typeface="Calibri" panose="020F0502020204030204" charset="0"/>
              <a:ea typeface="Gulim" charset="-127"/>
            </a:endParaRPr>
          </a:p>
        </p:txBody>
      </p:sp>
      <p:sp>
        <p:nvSpPr>
          <p:cNvPr id="5" name="텍스트 개체 틀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1520" y="75997"/>
            <a:ext cx="8712968" cy="697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5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MAIN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1520" y="700945"/>
            <a:ext cx="8712968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50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43228-B6AF-44A2-BF04-B8EEC3EAF3E5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AD1F5-7114-448B-95C4-50F3D62926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264696" cy="648072"/>
          </a:xfrm>
        </p:spPr>
        <p:txBody>
          <a:bodyPr anchor="t">
            <a:noAutofit/>
          </a:bodyPr>
          <a:lstStyle>
            <a:lvl1pPr algn="l">
              <a:defRPr sz="3600" b="1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39493326-33DC-4C07-BA77-09BA301A41AB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90AC214-E351-41EA-935D-0E43920C531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9.pn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med" advTm="0">
    <p:fade/>
  </p:transition>
  <p:hf sldNum="0" hdr="0" ftr="0" dt="0"/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7" Type="http://schemas.openxmlformats.org/officeDocument/2006/relationships/notesSlide" Target="../notesSlides/notesSlide9.xml"/><Relationship Id="rId16" Type="http://schemas.openxmlformats.org/officeDocument/2006/relationships/slideLayout" Target="../slideLayouts/slideLayout32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 txBox="1"/>
          <p:nvPr/>
        </p:nvSpPr>
        <p:spPr>
          <a:xfrm>
            <a:off x="474345" y="2132648"/>
            <a:ext cx="8365331" cy="144780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/>
          <a:lstStyle/>
          <a:p>
            <a:pPr algn="ctr">
              <a:lnSpc>
                <a:spcPct val="150000"/>
              </a:lnSpc>
            </a:pPr>
            <a:r>
              <a:rPr lang="zh-CN" altLang="en-US" sz="33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人文学院档案学专业硕士学位点介绍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21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96520" y="2546985"/>
            <a:ext cx="1811020" cy="17068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近五年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论著</a:t>
            </a:r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余部（篇）</a:t>
            </a:r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1907540" y="1701165"/>
            <a:ext cx="927735" cy="9359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3" idx="3"/>
          </p:cNvCxnSpPr>
          <p:nvPr/>
        </p:nvCxnSpPr>
        <p:spPr>
          <a:xfrm>
            <a:off x="1907540" y="3400425"/>
            <a:ext cx="864235" cy="285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1912620" y="4198620"/>
            <a:ext cx="787400" cy="8147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流程图: 可选过程 10"/>
          <p:cNvSpPr/>
          <p:nvPr/>
        </p:nvSpPr>
        <p:spPr>
          <a:xfrm>
            <a:off x="2843530" y="1124585"/>
            <a:ext cx="2016125" cy="129603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论文（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98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篇）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2835275" y="2957830"/>
            <a:ext cx="2002790" cy="129603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专著（</a:t>
            </a:r>
            <a:r>
              <a:rPr 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部）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2771775" y="4725035"/>
            <a:ext cx="2016125" cy="100774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教材（</a:t>
            </a:r>
            <a:r>
              <a:rPr 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部）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流程图: 显示 18"/>
          <p:cNvSpPr/>
          <p:nvPr/>
        </p:nvSpPr>
        <p:spPr>
          <a:xfrm>
            <a:off x="4859655" y="1124585"/>
            <a:ext cx="3633470" cy="1279525"/>
          </a:xfrm>
          <a:prstGeom prst="flowChartDisplay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CSSCI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以上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46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篇，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其他论文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52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篇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0" name="流程图: 显示 19"/>
          <p:cNvSpPr/>
          <p:nvPr/>
        </p:nvSpPr>
        <p:spPr>
          <a:xfrm>
            <a:off x="4859655" y="3112135"/>
            <a:ext cx="3102610" cy="986790"/>
          </a:xfrm>
          <a:prstGeom prst="flowChartDisplay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国家级出版社（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12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部）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96520" y="2546350"/>
            <a:ext cx="1811020" cy="17068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省级教学科研平台</a:t>
            </a:r>
            <a:endParaRPr lang="zh-CN" altLang="en-US" sz="2400" b="1">
              <a:solidFill>
                <a:schemeClr val="tx1"/>
              </a:solidFill>
            </a:endParaRP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  <a:r>
              <a:rPr lang="zh-CN" altLang="en-US" sz="2400" b="1">
                <a:solidFill>
                  <a:schemeClr val="tx1"/>
                </a:solidFill>
              </a:rPr>
              <a:t>个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1907540" y="2277110"/>
            <a:ext cx="864235" cy="4318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流程图: 决策 5"/>
          <p:cNvSpPr/>
          <p:nvPr/>
        </p:nvSpPr>
        <p:spPr>
          <a:xfrm>
            <a:off x="2501265" y="1042035"/>
            <a:ext cx="2473960" cy="2084070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>
                <a:solidFill>
                  <a:schemeClr val="tx1"/>
                </a:solidFill>
              </a:rPr>
              <a:t>教学平台（</a:t>
            </a:r>
            <a:r>
              <a:rPr lang="en-US" altLang="zh-CN" b="1">
                <a:solidFill>
                  <a:schemeClr val="tx1"/>
                </a:solidFill>
              </a:rPr>
              <a:t>1</a:t>
            </a:r>
            <a:r>
              <a:rPr lang="zh-CN" altLang="en-US" b="1">
                <a:solidFill>
                  <a:schemeClr val="tx1"/>
                </a:solidFill>
              </a:rPr>
              <a:t>个）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7" name="流程图: 决策 6"/>
          <p:cNvSpPr/>
          <p:nvPr/>
        </p:nvSpPr>
        <p:spPr>
          <a:xfrm>
            <a:off x="2360295" y="4149090"/>
            <a:ext cx="2884170" cy="2162810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省级科研平台（</a:t>
            </a:r>
            <a:r>
              <a:rPr lang="en-US" altLang="zh-CN" b="1">
                <a:solidFill>
                  <a:schemeClr val="tx1"/>
                </a:solidFill>
              </a:rPr>
              <a:t>1</a:t>
            </a:r>
            <a:r>
              <a:rPr lang="zh-CN" altLang="en-US" b="1">
                <a:solidFill>
                  <a:schemeClr val="tx1"/>
                </a:solidFill>
              </a:rPr>
              <a:t>个）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0" name="流程图: 准备 9"/>
          <p:cNvSpPr/>
          <p:nvPr/>
        </p:nvSpPr>
        <p:spPr>
          <a:xfrm>
            <a:off x="5335270" y="958215"/>
            <a:ext cx="3413760" cy="2252345"/>
          </a:xfrm>
          <a:prstGeom prst="flowChartPreparat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“</a:t>
            </a:r>
            <a:r>
              <a:rPr lang="zh-CN" altLang="en-US" sz="2400" b="1">
                <a:solidFill>
                  <a:schemeClr val="tx1"/>
                </a:solidFill>
              </a:rPr>
              <a:t>双一流</a:t>
            </a:r>
            <a:r>
              <a:rPr lang="en-US" altLang="zh-CN" sz="2400" b="1">
                <a:solidFill>
                  <a:schemeClr val="tx1"/>
                </a:solidFill>
              </a:rPr>
              <a:t>”</a:t>
            </a:r>
            <a:r>
              <a:rPr lang="zh-CN" altLang="en-US" sz="2400" b="1">
                <a:solidFill>
                  <a:schemeClr val="tx1"/>
                </a:solidFill>
              </a:rPr>
              <a:t>学科群</a:t>
            </a:r>
            <a:r>
              <a:rPr lang="en-US" altLang="zh-CN" sz="2400" b="1">
                <a:solidFill>
                  <a:schemeClr val="tx1"/>
                </a:solidFill>
              </a:rPr>
              <a:t>——</a:t>
            </a:r>
            <a:r>
              <a:rPr lang="zh-CN" altLang="en-US" sz="2400" b="1">
                <a:solidFill>
                  <a:schemeClr val="tx1"/>
                </a:solidFill>
              </a:rPr>
              <a:t>江右人文与中国哲学学科群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835785" y="4149090"/>
            <a:ext cx="1151890" cy="5765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流程图: 准备 7"/>
          <p:cNvSpPr/>
          <p:nvPr/>
        </p:nvSpPr>
        <p:spPr>
          <a:xfrm>
            <a:off x="5533390" y="4148455"/>
            <a:ext cx="3237230" cy="2163445"/>
          </a:xfrm>
          <a:prstGeom prst="flowChartPreparat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>
                <a:solidFill>
                  <a:schemeClr val="tx1"/>
                </a:solidFill>
                <a:sym typeface="+mn-ea"/>
              </a:rPr>
              <a:t>区域历史与档案资源开发中心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5173345" y="5255260"/>
            <a:ext cx="360045" cy="30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4975225" y="2019935"/>
            <a:ext cx="360045" cy="30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252174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47"/>
          <p:cNvGrpSpPr/>
          <p:nvPr/>
        </p:nvGrpSpPr>
        <p:grpSpPr>
          <a:xfrm>
            <a:off x="120318" y="36689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71220" y="326390"/>
            <a:ext cx="767588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02   </a:t>
            </a:r>
            <a:r>
              <a:rPr lang="zh-CN" altLang="en-US" sz="32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导师介绍</a:t>
            </a:r>
            <a:endParaRPr lang="zh-CN" altLang="en-US" sz="3200" b="1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522033" y="97652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47298" y="68129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909" y="326569"/>
            <a:ext cx="575940" cy="57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05105" y="1627505"/>
            <a:ext cx="873379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本学科现有硕士生导师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人，其中教授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人，国务院特殊津贴专家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人，省“青年井冈学者”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人，省优秀中青年社科专家2人。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形成了一支以博士、硕士为主，教授、副教授、讲师合理配置的专业师资队伍。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328579" y="886882"/>
            <a:ext cx="216028" cy="21600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73735" y="465455"/>
            <a:ext cx="779653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04  </a:t>
            </a:r>
            <a:r>
              <a:rPr lang="zh-CN" altLang="en-US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就业方向</a:t>
            </a:r>
            <a:endParaRPr lang="zh-CN" altLang="en-US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462343" y="1154962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87608" y="834327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/>
          <p:nvPr>
            <p:custDataLst>
              <p:tags r:id="rId1"/>
            </p:custDataLst>
          </p:nvPr>
        </p:nvSpPr>
        <p:spPr>
          <a:xfrm>
            <a:off x="539552" y="1700808"/>
            <a:ext cx="2143140" cy="66947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5"/>
          <p:cNvSpPr/>
          <p:nvPr/>
        </p:nvSpPr>
        <p:spPr bwMode="auto">
          <a:xfrm>
            <a:off x="840421" y="4503516"/>
            <a:ext cx="7464281" cy="7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4000" y="1953260"/>
            <a:ext cx="85528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近五年来，本专业硕士毕业生</a:t>
            </a:r>
            <a:r>
              <a:rPr 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余名，总体就业率为</a:t>
            </a:r>
            <a:r>
              <a:rPr 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90%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以上。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55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328579" y="556047"/>
            <a:ext cx="216028" cy="21600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4845" y="267970"/>
            <a:ext cx="779653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04  </a:t>
            </a:r>
            <a:r>
              <a:rPr lang="zh-CN" altLang="en-US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就业方向</a:t>
            </a:r>
            <a:endParaRPr lang="zh-CN" altLang="en-US" sz="2800" b="1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539813" y="76697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65078" y="44634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MH_Other_1"/>
          <p:cNvSpPr/>
          <p:nvPr>
            <p:custDataLst>
              <p:tags r:id="rId1"/>
            </p:custDataLst>
          </p:nvPr>
        </p:nvSpPr>
        <p:spPr>
          <a:xfrm>
            <a:off x="3874770" y="1790065"/>
            <a:ext cx="1925955" cy="918845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Other_2"/>
          <p:cNvSpPr/>
          <p:nvPr>
            <p:custDataLst>
              <p:tags r:id="rId2"/>
            </p:custDataLst>
          </p:nvPr>
        </p:nvSpPr>
        <p:spPr>
          <a:xfrm flipH="1">
            <a:off x="2683510" y="1973580"/>
            <a:ext cx="1905000" cy="918845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Other_3"/>
          <p:cNvSpPr/>
          <p:nvPr>
            <p:custDataLst>
              <p:tags r:id="rId3"/>
            </p:custDataLst>
          </p:nvPr>
        </p:nvSpPr>
        <p:spPr>
          <a:xfrm flipH="1" flipV="1">
            <a:off x="3987165" y="2892425"/>
            <a:ext cx="601345" cy="777875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MH_Other_4"/>
          <p:cNvSpPr/>
          <p:nvPr>
            <p:custDataLst>
              <p:tags r:id="rId4"/>
            </p:custDataLst>
          </p:nvPr>
        </p:nvSpPr>
        <p:spPr>
          <a:xfrm flipV="1">
            <a:off x="3874770" y="2708910"/>
            <a:ext cx="572770" cy="777875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/>
          <p:nvPr>
            <p:custDataLst>
              <p:tags r:id="rId5"/>
            </p:custDataLst>
          </p:nvPr>
        </p:nvSpPr>
        <p:spPr>
          <a:xfrm>
            <a:off x="539552" y="1700808"/>
            <a:ext cx="2143140" cy="66947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MH_Text_1"/>
          <p:cNvSpPr txBox="1"/>
          <p:nvPr>
            <p:custDataLst>
              <p:tags r:id="rId6"/>
            </p:custDataLst>
          </p:nvPr>
        </p:nvSpPr>
        <p:spPr>
          <a:xfrm>
            <a:off x="215265" y="3000375"/>
            <a:ext cx="3334385" cy="10591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9.4%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7" name="MH_SubTitle_2"/>
          <p:cNvSpPr txBox="1"/>
          <p:nvPr>
            <p:custDataLst>
              <p:tags r:id="rId7"/>
            </p:custDataLst>
          </p:nvPr>
        </p:nvSpPr>
        <p:spPr>
          <a:xfrm>
            <a:off x="5947410" y="1772920"/>
            <a:ext cx="2995930" cy="935990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、高中等教育单位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/>
          <p:nvPr>
            <p:custDataLst>
              <p:tags r:id="rId8"/>
            </p:custDataLst>
          </p:nvPr>
        </p:nvSpPr>
        <p:spPr>
          <a:xfrm>
            <a:off x="5667375" y="3185160"/>
            <a:ext cx="3112770" cy="8743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just"/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9.4%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645" y="1917065"/>
            <a:ext cx="24853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/>
            <a:r>
              <a:rPr lang="en-US" b="1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1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、公务员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645" y="4168140"/>
            <a:ext cx="28517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/>
            <a:r>
              <a:rPr lang="en-US" b="1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3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、国有企业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4" name="MH_Text_1"/>
          <p:cNvSpPr txBox="1"/>
          <p:nvPr>
            <p:custDataLst>
              <p:tags r:id="rId9"/>
            </p:custDataLst>
          </p:nvPr>
        </p:nvSpPr>
        <p:spPr>
          <a:xfrm>
            <a:off x="215265" y="5027295"/>
            <a:ext cx="3248660" cy="8451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29.4%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" name="MH_SubTitle_2"/>
          <p:cNvSpPr txBox="1"/>
          <p:nvPr>
            <p:custDataLst>
              <p:tags r:id="rId10"/>
            </p:custDataLst>
          </p:nvPr>
        </p:nvSpPr>
        <p:spPr>
          <a:xfrm>
            <a:off x="5464810" y="4059555"/>
            <a:ext cx="2995930" cy="935990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、其他企事业单位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Text_1"/>
          <p:cNvSpPr txBox="1"/>
          <p:nvPr>
            <p:custDataLst>
              <p:tags r:id="rId11"/>
            </p:custDataLst>
          </p:nvPr>
        </p:nvSpPr>
        <p:spPr>
          <a:xfrm>
            <a:off x="5212715" y="4995545"/>
            <a:ext cx="3730625" cy="10566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51.8%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" name="MH_Other_2"/>
          <p:cNvSpPr/>
          <p:nvPr>
            <p:custDataLst>
              <p:tags r:id="rId12"/>
            </p:custDataLst>
          </p:nvPr>
        </p:nvSpPr>
        <p:spPr>
          <a:xfrm flipH="1">
            <a:off x="2796540" y="4168140"/>
            <a:ext cx="1905000" cy="918845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13"/>
            </p:custDataLst>
          </p:nvPr>
        </p:nvSpPr>
        <p:spPr>
          <a:xfrm>
            <a:off x="3741420" y="4259580"/>
            <a:ext cx="1925955" cy="918845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4"/>
          <p:cNvSpPr/>
          <p:nvPr>
            <p:custDataLst>
              <p:tags r:id="rId14"/>
            </p:custDataLst>
          </p:nvPr>
        </p:nvSpPr>
        <p:spPr>
          <a:xfrm flipV="1">
            <a:off x="3741420" y="5178425"/>
            <a:ext cx="572770" cy="777875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Other_3"/>
          <p:cNvSpPr/>
          <p:nvPr>
            <p:custDataLst>
              <p:tags r:id="rId15"/>
            </p:custDataLst>
          </p:nvPr>
        </p:nvSpPr>
        <p:spPr>
          <a:xfrm flipH="1" flipV="1">
            <a:off x="3987800" y="5060950"/>
            <a:ext cx="713740" cy="777875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37" grpId="0" bldLvl="0" animBg="1"/>
      <p:bldP spid="41" grpId="0" bldLvl="0" animBg="1"/>
      <p:bldP spid="42" grpId="0" bldLvl="0" animBg="1"/>
      <p:bldP spid="54" grpId="0" bldLvl="0" animBg="1"/>
      <p:bldP spid="55" grpId="0"/>
      <p:bldP spid="56" grpId="0"/>
      <p:bldP spid="57" grpId="0"/>
      <p:bldP spid="59" grpId="0"/>
      <p:bldP spid="4" grpId="0"/>
      <p:bldP spid="5" grpId="0"/>
      <p:bldP spid="6" grpId="0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328579" y="886882"/>
            <a:ext cx="216028" cy="21600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 flipV="1">
            <a:off x="462343" y="1154962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87608" y="834327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/>
          <p:nvPr>
            <p:custDataLst>
              <p:tags r:id="rId1"/>
            </p:custDataLst>
          </p:nvPr>
        </p:nvSpPr>
        <p:spPr>
          <a:xfrm>
            <a:off x="539552" y="1700808"/>
            <a:ext cx="2143140" cy="66947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5"/>
          <p:cNvSpPr/>
          <p:nvPr/>
        </p:nvSpPr>
        <p:spPr bwMode="auto">
          <a:xfrm>
            <a:off x="840421" y="4503516"/>
            <a:ext cx="7464281" cy="7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>
              <a:lnSpc>
                <a:spcPct val="150000"/>
              </a:lnSpc>
            </a:pPr>
            <a:endParaRPr lang="en-US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4000" y="1953260"/>
            <a:ext cx="855281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欢迎报考南昌大学档案学硕士专业！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5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>
            <a:spLocks noGrp="1"/>
          </p:cNvSpPr>
          <p:nvPr/>
        </p:nvSpPr>
        <p:spPr>
          <a:xfrm>
            <a:off x="1346200" y="4005263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zh-CN" b="0" strike="noStrike" spc="600" noProof="1"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79711" y="3789040"/>
            <a:ext cx="6119815" cy="1692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200" noProof="1" smtClean="0">
                <a:ln w="9525">
                  <a:solidFill>
                    <a:schemeClr val="bg1"/>
                  </a:solidFill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祝各位工作顺利、生活愉快！</a:t>
            </a:r>
            <a:endParaRPr lang="en-US" altLang="zh-CN" sz="3200" noProof="1">
              <a:ln w="9525">
                <a:solidFill>
                  <a:schemeClr val="bg1"/>
                </a:solidFill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</a:pPr>
            <a:endParaRPr lang="zh-CN" altLang="en-US" sz="6000" noProof="1">
              <a:ln w="9525">
                <a:solidFill>
                  <a:schemeClr val="bg1"/>
                </a:solidFill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01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1665288"/>
            <a:ext cx="2505075" cy="184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6"/>
          <p:cNvSpPr txBox="1"/>
          <p:nvPr/>
        </p:nvSpPr>
        <p:spPr>
          <a:xfrm>
            <a:off x="3189605" y="1436053"/>
            <a:ext cx="40417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历史系介绍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Text Box 38"/>
          <p:cNvSpPr txBox="1"/>
          <p:nvPr/>
        </p:nvSpPr>
        <p:spPr>
          <a:xfrm>
            <a:off x="2870200" y="2661285"/>
            <a:ext cx="50622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专业特色介绍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Text Box 40"/>
          <p:cNvSpPr txBox="1"/>
          <p:nvPr/>
        </p:nvSpPr>
        <p:spPr>
          <a:xfrm>
            <a:off x="3449955" y="3927475"/>
            <a:ext cx="3495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导师介绍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6" name="Text Box 42"/>
          <p:cNvSpPr txBox="1"/>
          <p:nvPr/>
        </p:nvSpPr>
        <p:spPr>
          <a:xfrm>
            <a:off x="3291205" y="5191125"/>
            <a:ext cx="3766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就业方向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7" name="组合 4"/>
          <p:cNvGrpSpPr/>
          <p:nvPr/>
        </p:nvGrpSpPr>
        <p:grpSpPr>
          <a:xfrm>
            <a:off x="1935163" y="1241425"/>
            <a:ext cx="858837" cy="923925"/>
            <a:chOff x="1041891" y="2887277"/>
            <a:chExt cx="1036261" cy="1036518"/>
          </a:xfrm>
        </p:grpSpPr>
        <p:sp>
          <p:nvSpPr>
            <p:cNvPr id="33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39" name="Text Box 58"/>
            <p:cNvSpPr txBox="1"/>
            <p:nvPr/>
          </p:nvSpPr>
          <p:spPr>
            <a:xfrm>
              <a:off x="1177677" y="3106243"/>
              <a:ext cx="782555" cy="5855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40" name="组合 18"/>
          <p:cNvGrpSpPr/>
          <p:nvPr/>
        </p:nvGrpSpPr>
        <p:grpSpPr>
          <a:xfrm>
            <a:off x="1935163" y="2439988"/>
            <a:ext cx="858837" cy="963612"/>
            <a:chOff x="1041891" y="2887277"/>
            <a:chExt cx="1036261" cy="1036518"/>
          </a:xfrm>
        </p:grpSpPr>
        <p:sp>
          <p:nvSpPr>
            <p:cNvPr id="20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2" name="Text Box 58"/>
            <p:cNvSpPr txBox="1"/>
            <p:nvPr/>
          </p:nvSpPr>
          <p:spPr>
            <a:xfrm>
              <a:off x="1177677" y="3106243"/>
              <a:ext cx="782555" cy="5616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43" name="组合 23"/>
          <p:cNvGrpSpPr/>
          <p:nvPr/>
        </p:nvGrpSpPr>
        <p:grpSpPr>
          <a:xfrm>
            <a:off x="1935163" y="3694113"/>
            <a:ext cx="935037" cy="1103312"/>
            <a:chOff x="1041891" y="2887277"/>
            <a:chExt cx="1036261" cy="1036518"/>
          </a:xfrm>
        </p:grpSpPr>
        <p:sp>
          <p:nvSpPr>
            <p:cNvPr id="25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5" name="Text Box 58"/>
            <p:cNvSpPr txBox="1"/>
            <p:nvPr/>
          </p:nvSpPr>
          <p:spPr>
            <a:xfrm>
              <a:off x="1177677" y="3106243"/>
              <a:ext cx="782555" cy="5482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Oval 53"/>
          <p:cNvSpPr>
            <a:spLocks noChangeArrowheads="1"/>
          </p:cNvSpPr>
          <p:nvPr/>
        </p:nvSpPr>
        <p:spPr bwMode="auto">
          <a:xfrm>
            <a:off x="1981198" y="5113020"/>
            <a:ext cx="858520" cy="932815"/>
          </a:xfrm>
          <a:prstGeom prst="ellipse">
            <a:avLst/>
          </a:prstGeom>
          <a:solidFill>
            <a:schemeClr val="accent1"/>
          </a:solidFill>
          <a:ln w="889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8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7" name="Text Box 58"/>
          <p:cNvSpPr txBox="1"/>
          <p:nvPr/>
        </p:nvSpPr>
        <p:spPr>
          <a:xfrm>
            <a:off x="2011363" y="5365750"/>
            <a:ext cx="7826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146685" y="947420"/>
            <a:ext cx="878903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历史系发端于1958年的江西大学历史研究室，创建人为著名社会经济史、军事史专家，曾任江西大学校长的谷霁光先生。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档案学专业创建于1985年，是全国高校较早设立档案学专业的院校之一，自创建至今一直是江西省唯一从事档案学高等教育的学校。</a:t>
            </a:r>
            <a:endParaRPr lang="zh-CN" altLang="en-US"/>
          </a:p>
          <a:p>
            <a:pPr algn="just">
              <a:lnSpc>
                <a:spcPct val="150000"/>
              </a:lnSpc>
            </a:pPr>
            <a:endParaRPr lang="zh-CN" altLang="en-US" b="0" dirty="0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</p:txBody>
      </p:sp>
      <p:sp>
        <p:nvSpPr>
          <p:cNvPr id="22532" name="文本框 6"/>
          <p:cNvSpPr txBox="1"/>
          <p:nvPr/>
        </p:nvSpPr>
        <p:spPr>
          <a:xfrm>
            <a:off x="146685" y="85090"/>
            <a:ext cx="68122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01   </a:t>
            </a:r>
            <a:r>
              <a:rPr 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历史系介绍</a:t>
            </a:r>
            <a:endParaRPr lang="zh-CN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177165" y="835025"/>
            <a:ext cx="878903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1997年开始招收档案学本科生，200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年获批档案学二级硕士点，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2017年入选江西省“一流建设”高水平学科群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，主要培养具有档案理论知识研究和管理、信息资源开发利用的专门人才。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b="0" dirty="0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430814" y="736387"/>
            <a:ext cx="216028" cy="21600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75640" y="505460"/>
            <a:ext cx="754507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02  </a:t>
            </a:r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专业特色介绍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559498" y="100446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60633" y="68383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292100" y="1873885"/>
            <a:ext cx="83115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7" name="任意多边形 96"/>
          <p:cNvSpPr/>
          <p:nvPr/>
        </p:nvSpPr>
        <p:spPr>
          <a:xfrm>
            <a:off x="559435" y="5690870"/>
            <a:ext cx="796226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50"/>
          <p:cNvSpPr txBox="1"/>
          <p:nvPr/>
        </p:nvSpPr>
        <p:spPr>
          <a:xfrm>
            <a:off x="274955" y="1374775"/>
            <a:ext cx="853186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特色优势之一：</a:t>
            </a:r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江西省唯一的高等档案学人才培养基地</a:t>
            </a:r>
            <a:endParaRPr lang="zh-CN" altLang="en-US" sz="2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380" y="2240915"/>
            <a:ext cx="814832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</a:t>
            </a:r>
            <a:r>
              <a:rPr lang="zh-CN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作为目前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江西省唯一</a:t>
            </a:r>
            <a:r>
              <a:rPr lang="zh-CN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开设档案高等教育本科和硕士专业的学科及教学基地，将档案学理论与实践和社会发展紧密结合，并立足社会，面向档案的实际管理，不仅提高档案学理论与业务水平，而且更好地服务于本省经济建设和社会文化建设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91" grpId="0" bldLvl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78413" y="89719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248285" y="1217930"/>
            <a:ext cx="83115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7" name="任意多边形 96"/>
          <p:cNvSpPr/>
          <p:nvPr/>
        </p:nvSpPr>
        <p:spPr>
          <a:xfrm>
            <a:off x="336550" y="5024120"/>
            <a:ext cx="80067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50"/>
          <p:cNvSpPr txBox="1"/>
          <p:nvPr/>
        </p:nvSpPr>
        <p:spPr>
          <a:xfrm>
            <a:off x="248285" y="318770"/>
            <a:ext cx="8311515" cy="9302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特色优势之</a:t>
            </a:r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二：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人文历史与档案相结合，形成人文底蕴的档案人才培养模式</a:t>
            </a:r>
            <a:endParaRPr lang="zh-CN" altLang="en-US" sz="2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75" y="1764030"/>
            <a:ext cx="864933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</a:t>
            </a:r>
            <a:r>
              <a:rPr lang="zh-CN" sz="2600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微软雅黑" panose="020B0503020204020204" pitchFamily="34" charset="-122"/>
              </a:rPr>
              <a:t>档案学专业隶属人文学院历史系，档案学专业和历史学专业在前三个学期的课程完全一致，并开设哲学和中文方面的选修课，着力培养具备人文底蕴的宽口径、重交叉、复合型的创新人才，提高毕业生的社会适应度和面向社会的综合能力。</a:t>
            </a:r>
            <a:endParaRPr lang="zh-CN" sz="2600" b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91" grpId="0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78413" y="89719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248285" y="1217930"/>
            <a:ext cx="83115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7" name="任意多边形 96"/>
          <p:cNvSpPr/>
          <p:nvPr/>
        </p:nvSpPr>
        <p:spPr>
          <a:xfrm>
            <a:off x="336550" y="5024120"/>
            <a:ext cx="80067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50"/>
          <p:cNvSpPr txBox="1"/>
          <p:nvPr/>
        </p:nvSpPr>
        <p:spPr>
          <a:xfrm>
            <a:off x="248285" y="318770"/>
            <a:ext cx="831151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特色优势之三：</a:t>
            </a:r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重视利用地方档案文献遗产研究地域社会，推动地方文化建设</a:t>
            </a:r>
            <a:endParaRPr lang="zh-CN" altLang="en-US" sz="2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75" y="1764030"/>
            <a:ext cx="864933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</a:t>
            </a:r>
            <a:r>
              <a:rPr lang="zh-CN" sz="2600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本学科对诸如南昌商会档案、江西地方族谱文献、徽州文书等官方和民间档案文献遗产进行了充分挖掘与分析，研究地域社会发展历程。并在此基础上，形成了档案文献整理的系列理论与方法，在南昌地域社会、徽州小农经济、历史记忆与档案整理等方面做出了一定成绩。</a:t>
            </a:r>
            <a:endParaRPr lang="zh-CN" altLang="en-US" sz="2600" b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91" grpId="0" bldLvl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78413" y="89719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248285" y="1217930"/>
            <a:ext cx="83115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7" name="任意多边形 96"/>
          <p:cNvSpPr/>
          <p:nvPr/>
        </p:nvSpPr>
        <p:spPr>
          <a:xfrm>
            <a:off x="336550" y="5024120"/>
            <a:ext cx="80067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50"/>
          <p:cNvSpPr txBox="1"/>
          <p:nvPr/>
        </p:nvSpPr>
        <p:spPr>
          <a:xfrm>
            <a:off x="248285" y="318770"/>
            <a:ext cx="831151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特色优势之三：</a:t>
            </a:r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重视利用地方档案文献遗产研究地域社会，推动地方文化建设</a:t>
            </a:r>
            <a:endParaRPr lang="zh-CN" altLang="en-US" sz="2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75" y="1764030"/>
            <a:ext cx="864933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</a:t>
            </a:r>
            <a:r>
              <a:rPr lang="zh-CN" sz="2600" b="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本学科对诸如南昌商会档案、江西地方族谱文献、徽州文书等官方和民间档案文献遗产进行了充分挖掘与分析，研究地域社会发展历程。并在此基础上，形成了档案文献整理的系列理论与方法，在南昌地域社会、徽州小农经济、历史记忆与档案整理等方面做出了一定成绩。</a:t>
            </a:r>
            <a:endParaRPr lang="zh-CN" altLang="en-US" sz="2600" b="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91" grpId="0" bldLvl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0" y="2421890"/>
            <a:ext cx="1908810" cy="170370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近五年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科研项目（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余项）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1907540" y="1823085"/>
            <a:ext cx="1078865" cy="13176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908810" y="3141345"/>
            <a:ext cx="1006475" cy="16554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流程图: 终止 20"/>
          <p:cNvSpPr/>
          <p:nvPr/>
        </p:nvSpPr>
        <p:spPr>
          <a:xfrm>
            <a:off x="5990590" y="4125595"/>
            <a:ext cx="2685415" cy="13309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教育部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项，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省级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10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余项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2" name="流程图: 终止 21"/>
          <p:cNvSpPr/>
          <p:nvPr/>
        </p:nvSpPr>
        <p:spPr>
          <a:xfrm>
            <a:off x="6123305" y="981075"/>
            <a:ext cx="2552700" cy="14401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重大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项，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重点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项，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一般及青年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5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3" name="流程图: 终止 22"/>
          <p:cNvSpPr/>
          <p:nvPr/>
        </p:nvSpPr>
        <p:spPr>
          <a:xfrm>
            <a:off x="2987675" y="981075"/>
            <a:ext cx="2087880" cy="136779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sym typeface="+mn-ea"/>
              </a:rPr>
              <a:t>国家级（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7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项）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4" name="流程图: 终止 23"/>
          <p:cNvSpPr/>
          <p:nvPr/>
        </p:nvSpPr>
        <p:spPr>
          <a:xfrm>
            <a:off x="2915285" y="4125595"/>
            <a:ext cx="1944370" cy="133032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sym typeface="+mn-ea"/>
              </a:rPr>
              <a:t>省部级（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20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余项）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5075555" y="1664335"/>
            <a:ext cx="1080135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4910455" y="4790440"/>
            <a:ext cx="1080135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11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2"/>
</p:tagLst>
</file>

<file path=ppt/tags/tag12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13.xml><?xml version="1.0" encoding="utf-8"?>
<p:tagLst xmlns:p="http://schemas.openxmlformats.org/presentationml/2006/main">
  <p:tag name="MH" val="20151107092138"/>
  <p:tag name="MH_LIBRARY" val="GRAPHIC"/>
  <p:tag name="MH_TYPE" val="Other"/>
  <p:tag name="MH_ORDER" val="2"/>
</p:tagLst>
</file>

<file path=ppt/tags/tag14.xml><?xml version="1.0" encoding="utf-8"?>
<p:tagLst xmlns:p="http://schemas.openxmlformats.org/presentationml/2006/main">
  <p:tag name="MH" val="20151107092138"/>
  <p:tag name="MH_LIBRARY" val="GRAPHIC"/>
  <p:tag name="MH_TYPE" val="Other"/>
  <p:tag name="MH_ORDER" val="1"/>
</p:tagLst>
</file>

<file path=ppt/tags/tag15.xml><?xml version="1.0" encoding="utf-8"?>
<p:tagLst xmlns:p="http://schemas.openxmlformats.org/presentationml/2006/main">
  <p:tag name="MH" val="20151107092138"/>
  <p:tag name="MH_LIBRARY" val="GRAPHIC"/>
  <p:tag name="MH_TYPE" val="Other"/>
  <p:tag name="MH_ORDER" val="4"/>
</p:tagLst>
</file>

<file path=ppt/tags/tag16.xml><?xml version="1.0" encoding="utf-8"?>
<p:tagLst xmlns:p="http://schemas.openxmlformats.org/presentationml/2006/main">
  <p:tag name="MH" val="20151107092138"/>
  <p:tag name="MH_LIBRARY" val="GRAPHIC"/>
  <p:tag name="MH_TYPE" val="Other"/>
  <p:tag name="MH_ORDER" val="3"/>
</p:tagLst>
</file>

<file path=ppt/tags/tag17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1107092138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MH" val="20151107092138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51107092138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51107092138"/>
  <p:tag name="MH_LIBRARY" val="GRAPHIC"/>
  <p:tag name="MH_TYPE" val="Other"/>
  <p:tag name="MH_ORDER" val="4"/>
</p:tagLst>
</file>

<file path=ppt/tags/tag6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2"/>
</p:tagLst>
</file>

<file path=ppt/tags/tag9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1308</Words>
  <Application>WPS 演示</Application>
  <PresentationFormat>全屏显示(4:3)</PresentationFormat>
  <Paragraphs>119</Paragraphs>
  <Slides>16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Verdana</vt:lpstr>
      <vt:lpstr>微软雅黑</vt:lpstr>
      <vt:lpstr>Calibri</vt:lpstr>
      <vt:lpstr>Gulim</vt:lpstr>
      <vt:lpstr>Tahoma</vt:lpstr>
      <vt:lpstr>黑体</vt:lpstr>
      <vt:lpstr>楷体</vt:lpstr>
      <vt:lpstr>楷体_GB2312</vt:lpstr>
      <vt:lpstr>华文楷体</vt:lpstr>
      <vt:lpstr>Lato Light</vt:lpstr>
      <vt:lpstr>Arial Unicode MS</vt:lpstr>
      <vt:lpstr>Adobe Myungjo Std M</vt:lpstr>
      <vt:lpstr>Courier Std</vt:lpstr>
      <vt:lpstr>Office 主题</vt:lpstr>
      <vt:lpstr>自定义设计方案</vt:lpstr>
      <vt:lpstr>2_Office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转变观念、提升服务区域经济社会发展的能力</dc:title>
  <dc:creator>Nancy</dc:creator>
  <cp:lastModifiedBy>amadeus</cp:lastModifiedBy>
  <cp:revision>730</cp:revision>
  <dcterms:created xsi:type="dcterms:W3CDTF">2011-05-17T05:11:00Z</dcterms:created>
  <dcterms:modified xsi:type="dcterms:W3CDTF">2021-09-18T02:50:19Z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974A1723657E42578209E35C4B78A4D0</vt:lpwstr>
  </property>
</Properties>
</file>