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63" r:id="rId4"/>
    <p:sldId id="262" r:id="rId5"/>
    <p:sldId id="261" r:id="rId6"/>
    <p:sldId id="264" r:id="rId7"/>
    <p:sldId id="271" r:id="rId8"/>
    <p:sldId id="270" r:id="rId9"/>
    <p:sldId id="272" r:id="rId10"/>
    <p:sldId id="269" r:id="rId11"/>
    <p:sldId id="273" r:id="rId12"/>
    <p:sldId id="268" r:id="rId13"/>
    <p:sldId id="274" r:id="rId14"/>
    <p:sldId id="267" r:id="rId15"/>
    <p:sldId id="275" r:id="rId16"/>
    <p:sldId id="266" r:id="rId17"/>
    <p:sldId id="276" r:id="rId18"/>
    <p:sldId id="260" r:id="rId19"/>
    <p:sldId id="259" r:id="rId20"/>
    <p:sldId id="258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79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09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48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65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11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54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76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7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51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02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01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421627-174F-445D-AA5B-E7EEDF6EE2DF}" type="datetimeFigureOut">
              <a:rPr lang="zh-CN" altLang="en-US" smtClean="0"/>
              <a:t>2020/10/13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73E0BA-EF6A-4DE4-9D1F-B56975B0ED0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0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5331" y="840658"/>
            <a:ext cx="10362217" cy="5033035"/>
          </a:xfrm>
        </p:spPr>
        <p:txBody>
          <a:bodyPr>
            <a:normAutofit fontScale="90000"/>
          </a:bodyPr>
          <a:lstStyle/>
          <a:p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    </a:t>
            </a:r>
            <a:r>
              <a:rPr lang="zh-CN" altLang="en-US" sz="7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南 昌 大 学</a:t>
            </a: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哲学系研究生招生指南</a:t>
            </a: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7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sz="7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8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外国哲学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 smtClean="0"/>
              <a:t>学术</a:t>
            </a:r>
            <a:r>
              <a:rPr lang="zh-CN" altLang="en-US" sz="3600" b="1" dirty="0"/>
              <a:t>梯队建设完整，现有教授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人，副教授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人</a:t>
            </a:r>
            <a:r>
              <a:rPr lang="zh-CN" altLang="en-US" sz="3600" b="1" dirty="0"/>
              <a:t>，讲师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人，全部获得外国哲学专业博士学位；在</a:t>
            </a:r>
            <a:r>
              <a:rPr lang="zh-CN" altLang="en-US" sz="3600" b="1" dirty="0" smtClean="0"/>
              <a:t>古希腊</a:t>
            </a:r>
            <a:r>
              <a:rPr lang="zh-CN" altLang="en-US" sz="3600" b="1" dirty="0"/>
              <a:t>罗马哲学、德国古典哲学、欧洲现代人本哲学等研究方向上有</a:t>
            </a:r>
            <a:r>
              <a:rPr lang="zh-CN" altLang="en-US" sz="3600" b="1" dirty="0" smtClean="0"/>
              <a:t>较</a:t>
            </a:r>
            <a:r>
              <a:rPr lang="zh-CN" altLang="en-US" sz="3600" b="1" dirty="0"/>
              <a:t>强的教学科研实 力。 </a:t>
            </a:r>
          </a:p>
        </p:txBody>
      </p:sp>
    </p:spTree>
    <p:extLst>
      <p:ext uri="{BB962C8B-B14F-4D97-AF65-F5344CB8AC3E}">
        <p14:creationId xmlns:p14="http://schemas.microsoft.com/office/powerpoint/2010/main" val="2543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外国哲学 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程党根      德国现代哲学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舒永生      德国古典哲学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余友辉      古希腊罗马哲学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罗久          德国古典哲学     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780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宗教哲学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 smtClean="0"/>
              <a:t>梯队</a:t>
            </a:r>
            <a:r>
              <a:rPr lang="zh-CN" altLang="en-US" sz="3600" b="1" dirty="0"/>
              <a:t>建设完整，现有教授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人，副教授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人</a:t>
            </a:r>
            <a:r>
              <a:rPr lang="zh-CN" altLang="en-US" sz="3600" b="1" dirty="0"/>
              <a:t>，具有博士学位导师</a:t>
            </a:r>
            <a:r>
              <a:rPr lang="en-US" altLang="zh-CN" sz="3600" b="1" dirty="0"/>
              <a:t>3</a:t>
            </a:r>
            <a:r>
              <a:rPr lang="zh-CN" altLang="en-US" sz="3600" b="1" dirty="0"/>
              <a:t>人；在禅宗文化研究方面形成一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600" b="1" dirty="0"/>
              <a:t>定特色。</a:t>
            </a:r>
          </a:p>
          <a:p>
            <a:pPr>
              <a:lnSpc>
                <a:spcPct val="100000"/>
              </a:lnSpc>
            </a:pP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103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宗教哲学 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习细平    禅宗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刘精忠    伊斯兰教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徐清祥    佛教哲学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330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科学技术哲学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学术梯队建设完整，现有教授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人，副教授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人，具有博士学位导师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人；现有新生力量加入，在科技与社会文化研究方面形成一定特色。</a:t>
            </a:r>
            <a:endParaRPr lang="en-US" altLang="zh-CN" sz="3600" b="1" dirty="0"/>
          </a:p>
          <a:p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2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科学技术哲学 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胡</a:t>
            </a:r>
            <a:r>
              <a:rPr lang="zh-CN" altLang="en-US" sz="3600" b="1" dirty="0"/>
              <a:t>小安    虚拟现实</a:t>
            </a:r>
            <a:endParaRPr lang="en-US" altLang="zh-CN" sz="3600" b="1" dirty="0"/>
          </a:p>
          <a:p>
            <a:r>
              <a:rPr lang="zh-CN" altLang="en-US" sz="3600" b="1" dirty="0"/>
              <a:t>詹世友    科技伦理</a:t>
            </a:r>
          </a:p>
          <a:p>
            <a:pPr>
              <a:lnSpc>
                <a:spcPct val="100000"/>
              </a:lnSpc>
            </a:pP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57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</a:t>
            </a:r>
            <a:r>
              <a:rPr lang="en-US" altLang="zh-CN" b="1" dirty="0"/>
              <a:t> </a:t>
            </a:r>
            <a:r>
              <a:rPr lang="zh-CN" altLang="en-US" b="1" dirty="0" smtClean="0"/>
              <a:t>马克思主义哲学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现有教授</a:t>
            </a:r>
            <a:r>
              <a:rPr lang="en-US" altLang="zh-CN" sz="3600" b="1" dirty="0"/>
              <a:t>1</a:t>
            </a:r>
            <a:r>
              <a:rPr lang="zh-CN" altLang="en-US" sz="3600" b="1" dirty="0"/>
              <a:t>人，副教授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人， 全部具有博士学位，出国访 学人员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名，博士生导师</a:t>
            </a:r>
            <a:r>
              <a:rPr lang="en-US" altLang="zh-CN" sz="3600" b="1" dirty="0"/>
              <a:t>1 </a:t>
            </a:r>
            <a:r>
              <a:rPr lang="zh-CN" altLang="en-US" sz="3600" b="1" dirty="0"/>
              <a:t>人，省百千万人才工程人选</a:t>
            </a:r>
            <a:r>
              <a:rPr lang="en-US" altLang="zh-CN" sz="3600" b="1" dirty="0"/>
              <a:t>1 </a:t>
            </a:r>
            <a:r>
              <a:rPr lang="zh-CN" altLang="en-US" sz="3600" b="1" dirty="0"/>
              <a:t>人，在马克思主义哲学与文 化哲学、全球化、毛泽东哲 学、马克思早期思想与启蒙 、马克思主义生态</a:t>
            </a:r>
            <a:r>
              <a:rPr lang="zh-CN" altLang="en-US" sz="3600" b="1" dirty="0" smtClean="0"/>
              <a:t>哲学。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163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</a:t>
            </a:r>
            <a:r>
              <a:rPr lang="en-US" altLang="zh-CN" b="1" dirty="0"/>
              <a:t> </a:t>
            </a:r>
            <a:r>
              <a:rPr lang="zh-CN" altLang="en-US" b="1" dirty="0" smtClean="0"/>
              <a:t>马克思主义哲学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刘友红    马克思主义哲学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胡小安    技术风险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费尚军     伦理基础理论  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钟贞山     马克思主义中国化   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57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招生就业情况（近五年）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/>
              <a:t>招生</a:t>
            </a:r>
            <a:r>
              <a:rPr lang="en-US" altLang="zh-CN" sz="3200" b="1" dirty="0" smtClean="0"/>
              <a:t>120</a:t>
            </a:r>
            <a:r>
              <a:rPr lang="zh-CN" altLang="en-US" sz="3200" b="1" dirty="0" smtClean="0"/>
              <a:t>人</a:t>
            </a:r>
            <a:endParaRPr lang="en-US" altLang="zh-CN" sz="3200" b="1" dirty="0" smtClean="0"/>
          </a:p>
          <a:p>
            <a:r>
              <a:rPr lang="en-US" altLang="zh-CN" sz="3200" b="1" dirty="0" smtClean="0"/>
              <a:t> 20</a:t>
            </a:r>
            <a:r>
              <a:rPr lang="zh-CN" altLang="zh-CN" sz="3200" b="1" dirty="0" smtClean="0"/>
              <a:t>余人</a:t>
            </a:r>
            <a:r>
              <a:rPr lang="zh-CN" altLang="en-US" sz="3200" b="1" dirty="0" smtClean="0"/>
              <a:t>攻读</a:t>
            </a:r>
            <a:r>
              <a:rPr lang="zh-CN" altLang="zh-CN" sz="3200" b="1" dirty="0" smtClean="0"/>
              <a:t>博士</a:t>
            </a:r>
            <a:r>
              <a:rPr lang="zh-CN" altLang="en-US" sz="3200" b="1" dirty="0" smtClean="0"/>
              <a:t>学位</a:t>
            </a:r>
            <a:endParaRPr lang="en-US" altLang="zh-CN" sz="3200" b="1" dirty="0"/>
          </a:p>
          <a:p>
            <a:r>
              <a:rPr lang="zh-CN" altLang="zh-CN" sz="3200" b="1" dirty="0"/>
              <a:t>发表学术论文</a:t>
            </a:r>
            <a:r>
              <a:rPr lang="en-US" altLang="zh-CN" sz="3200" b="1" dirty="0"/>
              <a:t>60</a:t>
            </a:r>
            <a:r>
              <a:rPr lang="zh-CN" altLang="zh-CN" sz="3200" b="1" dirty="0"/>
              <a:t>多</a:t>
            </a:r>
            <a:r>
              <a:rPr lang="zh-CN" altLang="zh-CN" sz="3200" b="1" dirty="0" smtClean="0"/>
              <a:t>篇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招收数量稳定；全部</a:t>
            </a:r>
            <a:r>
              <a:rPr lang="zh-CN" altLang="zh-CN" sz="3200" b="1" dirty="0"/>
              <a:t>按时毕业并取得硕士学位</a:t>
            </a:r>
            <a:r>
              <a:rPr lang="zh-CN" altLang="zh-CN" sz="3200" b="1" dirty="0" smtClean="0"/>
              <a:t>，</a:t>
            </a:r>
            <a:endParaRPr lang="en-US" altLang="zh-CN" sz="3200" b="1" dirty="0"/>
          </a:p>
          <a:p>
            <a:r>
              <a:rPr lang="zh-CN" altLang="zh-CN" sz="3200" b="1" dirty="0" smtClean="0"/>
              <a:t>学生</a:t>
            </a:r>
            <a:r>
              <a:rPr lang="zh-CN" altLang="zh-CN" sz="3200" b="1" dirty="0"/>
              <a:t>就业情况良好，主要在党政机关、企事业单位</a:t>
            </a:r>
            <a:r>
              <a:rPr lang="zh-CN" altLang="zh-CN" sz="3200" b="1" dirty="0" smtClean="0"/>
              <a:t>从事</a:t>
            </a:r>
            <a:endParaRPr lang="en-US" altLang="zh-CN" sz="3200" b="1" dirty="0" smtClean="0"/>
          </a:p>
          <a:p>
            <a:r>
              <a:rPr lang="zh-CN" altLang="zh-CN" sz="3200" b="1" dirty="0" smtClean="0"/>
              <a:t>管理</a:t>
            </a:r>
            <a:r>
              <a:rPr lang="zh-CN" altLang="zh-CN" sz="3200" b="1" dirty="0"/>
              <a:t>、文秘、宣传以及教育教学等</a:t>
            </a:r>
            <a:r>
              <a:rPr lang="zh-CN" altLang="zh-CN" sz="3200" b="1" dirty="0" smtClean="0"/>
              <a:t>方面工作</a:t>
            </a:r>
            <a:endParaRPr lang="zh-CN" altLang="zh-CN" sz="3200" b="1" dirty="0"/>
          </a:p>
          <a:p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61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1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历史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2066960"/>
            <a:ext cx="11474245" cy="402336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1958</a:t>
            </a:r>
            <a:r>
              <a:rPr lang="zh-CN" altLang="en-US" sz="3600" b="1" dirty="0" smtClean="0"/>
              <a:t>年   建系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1986</a:t>
            </a:r>
            <a:r>
              <a:rPr lang="zh-CN" altLang="zh-CN" sz="3600" b="1" dirty="0" smtClean="0"/>
              <a:t>年</a:t>
            </a:r>
            <a:r>
              <a:rPr lang="en-US" altLang="zh-CN" sz="3600" b="1" dirty="0" smtClean="0"/>
              <a:t>   </a:t>
            </a:r>
            <a:r>
              <a:rPr lang="zh-CN" altLang="zh-CN" sz="3600" b="1" dirty="0" smtClean="0"/>
              <a:t>硕士</a:t>
            </a:r>
            <a:r>
              <a:rPr lang="zh-CN" altLang="en-US" sz="3600" b="1" dirty="0" smtClean="0"/>
              <a:t>招</a:t>
            </a:r>
            <a:r>
              <a:rPr lang="zh-CN" altLang="zh-CN" sz="3600" b="1" dirty="0" smtClean="0"/>
              <a:t>生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2006</a:t>
            </a:r>
            <a:r>
              <a:rPr lang="zh-CN" altLang="zh-CN" sz="3600" b="1" dirty="0" smtClean="0"/>
              <a:t>年</a:t>
            </a:r>
            <a:r>
              <a:rPr lang="en-US" altLang="zh-CN" sz="3600" b="1" dirty="0" smtClean="0"/>
              <a:t>   </a:t>
            </a:r>
            <a:r>
              <a:rPr lang="zh-CN" altLang="zh-CN" sz="3600" b="1" dirty="0" smtClean="0"/>
              <a:t>一级</a:t>
            </a:r>
            <a:r>
              <a:rPr lang="zh-CN" altLang="zh-CN" sz="3600" b="1" dirty="0"/>
              <a:t>学科硕士授权点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647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07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师资队伍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900" b="1" dirty="0" smtClean="0"/>
              <a:t>教师总数     </a:t>
            </a:r>
            <a:r>
              <a:rPr lang="en-US" altLang="zh-CN" sz="3900" b="1" dirty="0" smtClean="0"/>
              <a:t>30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en-US" altLang="zh-CN" sz="3900" b="1" dirty="0"/>
              <a:t> </a:t>
            </a:r>
            <a:r>
              <a:rPr lang="en-US" altLang="zh-CN" sz="3900" b="1" dirty="0" smtClean="0"/>
              <a:t>       </a:t>
            </a:r>
            <a:r>
              <a:rPr lang="zh-CN" altLang="en-US" sz="3900" b="1" dirty="0" smtClean="0"/>
              <a:t>教授      </a:t>
            </a:r>
            <a:r>
              <a:rPr lang="en-US" altLang="zh-CN" sz="3900" b="1" dirty="0" smtClean="0"/>
              <a:t>7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en-US" altLang="zh-CN" sz="3900" b="1" dirty="0"/>
              <a:t> </a:t>
            </a:r>
            <a:r>
              <a:rPr lang="en-US" altLang="zh-CN" sz="3900" b="1" dirty="0" smtClean="0"/>
              <a:t>  </a:t>
            </a:r>
            <a:r>
              <a:rPr lang="zh-CN" altLang="en-US" sz="3900" b="1" dirty="0" smtClean="0"/>
              <a:t>副教授       </a:t>
            </a:r>
            <a:r>
              <a:rPr lang="en-US" altLang="zh-CN" sz="3900" b="1" dirty="0" smtClean="0"/>
              <a:t>11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en-US" altLang="zh-CN" sz="3900" b="1" dirty="0"/>
              <a:t> </a:t>
            </a:r>
            <a:r>
              <a:rPr lang="en-US" altLang="zh-CN" sz="3900" b="1" dirty="0" smtClean="0"/>
              <a:t>       </a:t>
            </a:r>
            <a:r>
              <a:rPr lang="zh-CN" altLang="en-US" sz="3900" b="1" dirty="0" smtClean="0"/>
              <a:t>讲师      </a:t>
            </a:r>
            <a:r>
              <a:rPr lang="en-US" altLang="zh-CN" sz="3900" b="1" dirty="0" smtClean="0"/>
              <a:t>12</a:t>
            </a:r>
            <a:r>
              <a:rPr lang="zh-CN" altLang="en-US" sz="3900" b="1" dirty="0" smtClean="0"/>
              <a:t>人</a:t>
            </a:r>
            <a:endParaRPr lang="en-US" altLang="zh-CN" sz="3900" b="1" dirty="0" smtClean="0"/>
          </a:p>
          <a:p>
            <a:pPr marL="0" indent="0">
              <a:buNone/>
            </a:pPr>
            <a:r>
              <a:rPr lang="zh-CN" altLang="en-US" sz="3900" b="1" dirty="0" smtClean="0"/>
              <a:t>其中，博士</a:t>
            </a:r>
            <a:r>
              <a:rPr lang="en-US" altLang="zh-CN" sz="3900" b="1" dirty="0" smtClean="0"/>
              <a:t>29</a:t>
            </a:r>
            <a:r>
              <a:rPr lang="zh-CN" altLang="en-US" sz="3900" b="1" dirty="0" smtClean="0"/>
              <a:t>人，一人博士在读</a:t>
            </a:r>
            <a:endParaRPr lang="zh-CN" altLang="en-US" sz="3900" b="1" dirty="0"/>
          </a:p>
        </p:txBody>
      </p:sp>
    </p:spTree>
    <p:extLst>
      <p:ext uri="{BB962C8B-B14F-4D97-AF65-F5344CB8AC3E}">
        <p14:creationId xmlns:p14="http://schemas.microsoft.com/office/powerpoint/2010/main" val="37154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所设机构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 smtClean="0"/>
              <a:t>江右哲学研究中心</a:t>
            </a:r>
            <a:r>
              <a:rPr lang="zh-CN" altLang="en-US" sz="3600" dirty="0" smtClean="0"/>
              <a:t>（</a:t>
            </a:r>
            <a:r>
              <a:rPr lang="zh-CN" altLang="zh-CN" sz="3600" dirty="0" smtClean="0"/>
              <a:t>江西人文</a:t>
            </a:r>
            <a:r>
              <a:rPr lang="zh-CN" altLang="zh-CN" sz="3600" dirty="0"/>
              <a:t>社科重点研究基地</a:t>
            </a:r>
            <a:r>
              <a:rPr lang="zh-CN" altLang="en-US" sz="3600" dirty="0" smtClean="0"/>
              <a:t>）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3600" b="1" dirty="0" smtClean="0"/>
              <a:t>哲学研究所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道德与宗教研究所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熊十力新儒学研究所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474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学术成果（近五年）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sz="4600" b="1" dirty="0" smtClean="0"/>
              <a:t>                    </a:t>
            </a:r>
            <a:r>
              <a:rPr lang="zh-CN" altLang="zh-CN" sz="4600" b="1" dirty="0" smtClean="0"/>
              <a:t>国家</a:t>
            </a:r>
            <a:r>
              <a:rPr lang="zh-CN" altLang="zh-CN" sz="4600" b="1" dirty="0"/>
              <a:t>社科基金重大招标</a:t>
            </a:r>
            <a:r>
              <a:rPr lang="zh-CN" altLang="zh-CN" sz="4600" b="1" dirty="0" smtClean="0"/>
              <a:t>项目</a:t>
            </a:r>
            <a:r>
              <a:rPr lang="en-US" altLang="zh-CN" sz="4600" b="1" dirty="0" smtClean="0"/>
              <a:t>       1  </a:t>
            </a:r>
            <a:r>
              <a:rPr lang="zh-CN" altLang="zh-CN" sz="4600" b="1" dirty="0" smtClean="0"/>
              <a:t>项，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</a:t>
            </a:r>
            <a:r>
              <a:rPr lang="zh-CN" altLang="zh-CN" sz="4600" b="1" dirty="0" smtClean="0"/>
              <a:t>国家</a:t>
            </a:r>
            <a:r>
              <a:rPr lang="zh-CN" altLang="zh-CN" sz="4600" b="1" dirty="0"/>
              <a:t>社科</a:t>
            </a:r>
            <a:r>
              <a:rPr lang="zh-CN" altLang="zh-CN" sz="4600" b="1" dirty="0" smtClean="0"/>
              <a:t>基金一般项目</a:t>
            </a:r>
            <a:r>
              <a:rPr lang="en-US" altLang="zh-CN" sz="4600" b="1" dirty="0" smtClean="0"/>
              <a:t>       10 </a:t>
            </a:r>
            <a:r>
              <a:rPr lang="zh-CN" altLang="zh-CN" sz="4600" b="1" dirty="0" smtClean="0"/>
              <a:t>余项，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     </a:t>
            </a:r>
            <a:r>
              <a:rPr lang="zh-CN" altLang="zh-CN" sz="4600" b="1" dirty="0" smtClean="0"/>
              <a:t>省部级项目</a:t>
            </a:r>
            <a:r>
              <a:rPr lang="en-US" altLang="zh-CN" sz="4600" b="1" dirty="0" smtClean="0"/>
              <a:t>        30 </a:t>
            </a:r>
            <a:r>
              <a:rPr lang="zh-CN" altLang="zh-CN" sz="4600" b="1" dirty="0" smtClean="0"/>
              <a:t>余项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CSSCI</a:t>
            </a:r>
            <a:r>
              <a:rPr lang="zh-CN" altLang="zh-CN" sz="4600" b="1" dirty="0"/>
              <a:t>期刊</a:t>
            </a:r>
            <a:r>
              <a:rPr lang="zh-CN" altLang="zh-CN" sz="4600" b="1" dirty="0" smtClean="0"/>
              <a:t>论文</a:t>
            </a:r>
            <a:r>
              <a:rPr lang="en-US" altLang="zh-CN" sz="4600" b="1" dirty="0" smtClean="0"/>
              <a:t>        90 </a:t>
            </a:r>
            <a:r>
              <a:rPr lang="zh-CN" altLang="zh-CN" sz="4600" b="1" dirty="0" smtClean="0"/>
              <a:t>篇，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          </a:t>
            </a:r>
            <a:r>
              <a:rPr lang="zh-CN" altLang="zh-CN" sz="4600" b="1" dirty="0" smtClean="0"/>
              <a:t>其他论文</a:t>
            </a:r>
            <a:r>
              <a:rPr lang="en-US" altLang="zh-CN" sz="4600" b="1" dirty="0" smtClean="0"/>
              <a:t>        87 </a:t>
            </a:r>
            <a:r>
              <a:rPr lang="zh-CN" altLang="zh-CN" sz="4600" b="1" dirty="0" smtClean="0"/>
              <a:t>篇，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                                    </a:t>
            </a:r>
            <a:r>
              <a:rPr lang="zh-CN" altLang="en-US" sz="4600" b="1" dirty="0" smtClean="0"/>
              <a:t>被</a:t>
            </a:r>
            <a:r>
              <a:rPr lang="zh-CN" altLang="zh-CN" sz="4600" b="1" dirty="0" smtClean="0"/>
              <a:t>转载</a:t>
            </a:r>
            <a:r>
              <a:rPr lang="en-US" altLang="zh-CN" sz="4600" b="1" dirty="0" smtClean="0"/>
              <a:t>       10</a:t>
            </a:r>
            <a:r>
              <a:rPr lang="zh-CN" altLang="zh-CN" sz="4600" b="1" dirty="0"/>
              <a:t>多篇</a:t>
            </a:r>
            <a:r>
              <a:rPr lang="zh-CN" altLang="zh-CN" sz="4600" b="1" dirty="0" smtClean="0"/>
              <a:t>。</a:t>
            </a:r>
            <a:endParaRPr lang="en-US" altLang="zh-CN" sz="4600" b="1" dirty="0" smtClean="0"/>
          </a:p>
          <a:p>
            <a:r>
              <a:rPr lang="zh-CN" altLang="zh-CN" sz="4600" b="1" dirty="0" smtClean="0"/>
              <a:t>在</a:t>
            </a:r>
            <a:r>
              <a:rPr lang="zh-CN" altLang="zh-CN" sz="4600" b="1" dirty="0"/>
              <a:t>人民出版社等国家级出版社出版</a:t>
            </a:r>
            <a:r>
              <a:rPr lang="zh-CN" altLang="zh-CN" sz="4600" b="1" dirty="0" smtClean="0"/>
              <a:t>专著</a:t>
            </a:r>
            <a:r>
              <a:rPr lang="en-US" altLang="zh-CN" sz="4600" b="1" dirty="0" smtClean="0"/>
              <a:t>     8 </a:t>
            </a:r>
            <a:r>
              <a:rPr lang="zh-CN" altLang="zh-CN" sz="4600" b="1" dirty="0" smtClean="0"/>
              <a:t>部</a:t>
            </a:r>
            <a:endParaRPr lang="en-US" altLang="zh-CN" sz="4600" b="1" dirty="0" smtClean="0"/>
          </a:p>
          <a:p>
            <a:r>
              <a:rPr lang="en-US" altLang="zh-CN" sz="4600" b="1" dirty="0" smtClean="0"/>
              <a:t>                         </a:t>
            </a:r>
            <a:r>
              <a:rPr lang="zh-CN" altLang="zh-CN" sz="4600" b="1" dirty="0" smtClean="0"/>
              <a:t>获</a:t>
            </a:r>
            <a:r>
              <a:rPr lang="zh-CN" altLang="zh-CN" sz="4600" b="1" dirty="0"/>
              <a:t>省部级以上科研</a:t>
            </a:r>
            <a:r>
              <a:rPr lang="zh-CN" altLang="zh-CN" sz="4600" b="1" dirty="0" smtClean="0"/>
              <a:t>奖励</a:t>
            </a:r>
            <a:r>
              <a:rPr lang="en-US" altLang="zh-CN" sz="4600" b="1" dirty="0" smtClean="0"/>
              <a:t>            10 </a:t>
            </a:r>
            <a:r>
              <a:rPr lang="zh-CN" altLang="zh-CN" sz="4600" b="1" dirty="0" smtClean="0"/>
              <a:t>余项</a:t>
            </a:r>
            <a:endParaRPr lang="zh-CN" altLang="zh-CN" sz="4600" b="1" dirty="0"/>
          </a:p>
          <a:p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659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  中国哲学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50707" cy="50122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200" b="1" dirty="0"/>
              <a:t>本学科方向研究实力强大，特色鲜明，在国内、国际皆有一定的影响力。杨柱才教授为南昌大学首个国家社科重大项目主持人，江西省二级教授，南昌大学杰出教授，以杨柱才教授为首的“朱子门人后学研究”团队为南昌大学一流团队，正在逐步成为与厦大、华师鼎足而立的国内朱子学研究三大团队之一。刘经富教授在陈寅恪的研究方面成果卓著，为国内“陈学”家族史研究的代表学者。徐福来教授的现代儒学研究、杨雪骋、习细平教授的江西禅宗</a:t>
            </a:r>
            <a:r>
              <a:rPr lang="zh-CN" altLang="en-US" sz="3200" b="1" dirty="0" smtClean="0"/>
              <a:t>研究也具有一定影响力。</a:t>
            </a:r>
            <a:endParaRPr lang="zh-CN" altLang="en-US" sz="3200" b="1" dirty="0"/>
          </a:p>
          <a:p>
            <a:pPr marL="0" indent="0">
              <a:lnSpc>
                <a:spcPct val="100000"/>
              </a:lnSpc>
              <a:buNone/>
            </a:pP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207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中国哲学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4000" b="1" dirty="0" smtClean="0"/>
              <a:t>杨柱才    宋明理学  </a:t>
            </a:r>
            <a:endParaRPr lang="zh-CN" altLang="en-US" sz="4000" b="1" dirty="0"/>
          </a:p>
          <a:p>
            <a:r>
              <a:rPr lang="zh-CN" altLang="en-US" sz="4000" b="1" dirty="0" smtClean="0"/>
              <a:t> </a:t>
            </a:r>
            <a:r>
              <a:rPr lang="zh-CN" altLang="en-US" sz="4000" b="1" dirty="0"/>
              <a:t>徐清祥 </a:t>
            </a:r>
            <a:r>
              <a:rPr lang="zh-CN" altLang="en-US" sz="4000" b="1" dirty="0" smtClean="0"/>
              <a:t>   佛教哲学  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习细平    禅宗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徐福来    现代儒学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张新国    宋明理学</a:t>
            </a: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272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学位点 伦理学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4000" b="1" dirty="0" smtClean="0"/>
              <a:t>学位</a:t>
            </a:r>
            <a:r>
              <a:rPr lang="zh-CN" altLang="en-US" sz="4000" b="1" dirty="0"/>
              <a:t>点学术梯队建设完整，拥有一批省部级学科带头人，现有教授</a:t>
            </a:r>
            <a:r>
              <a:rPr lang="en-US" altLang="zh-CN" sz="4000" b="1" dirty="0"/>
              <a:t>4</a:t>
            </a:r>
            <a:r>
              <a:rPr lang="zh-CN" altLang="en-US" sz="4000" b="1" dirty="0"/>
              <a:t>人，</a:t>
            </a:r>
            <a:r>
              <a:rPr lang="zh-CN" altLang="en-US" sz="4000" b="1" dirty="0" smtClean="0"/>
              <a:t>副教授</a:t>
            </a:r>
            <a:r>
              <a:rPr lang="en-US" altLang="zh-CN" sz="4000" b="1" dirty="0" smtClean="0"/>
              <a:t>3</a:t>
            </a:r>
            <a:r>
              <a:rPr lang="zh-CN" altLang="en-US" sz="4000" b="1" dirty="0"/>
              <a:t>人，其中具有博士学位</a:t>
            </a:r>
            <a:r>
              <a:rPr lang="en-US" altLang="zh-CN" sz="4000" b="1" dirty="0"/>
              <a:t>5</a:t>
            </a:r>
            <a:r>
              <a:rPr lang="zh-CN" altLang="en-US" sz="4000" b="1" dirty="0"/>
              <a:t>人，入选江西省“百千万人才工程”</a:t>
            </a:r>
            <a:r>
              <a:rPr lang="en-US" altLang="zh-CN" sz="4000" b="1" dirty="0"/>
              <a:t>1</a:t>
            </a:r>
            <a:r>
              <a:rPr lang="zh-CN" altLang="en-US" sz="4000" b="1" dirty="0"/>
              <a:t>人，出国留学</a:t>
            </a:r>
            <a:r>
              <a:rPr lang="zh-CN" altLang="en-US" sz="4000" b="1" dirty="0" smtClean="0"/>
              <a:t>人员</a:t>
            </a:r>
            <a:r>
              <a:rPr lang="en-US" altLang="zh-CN" sz="4000" b="1" dirty="0" smtClean="0"/>
              <a:t>5</a:t>
            </a:r>
            <a:r>
              <a:rPr lang="zh-CN" altLang="en-US" sz="4000" b="1" dirty="0"/>
              <a:t>人；在美德伦理学、西方道德哲学、儒家伦理学、行政伦理学等研究领域都呈现出自己鲜明的特色和优势。</a:t>
            </a:r>
          </a:p>
          <a:p>
            <a:pPr>
              <a:lnSpc>
                <a:spcPct val="110000"/>
              </a:lnSpc>
            </a:pP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406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伦理学 导师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徐福来   现代儒家伦理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费尚军    西方伦理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詹世友    现代伦理学</a:t>
            </a: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000000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690</Words>
  <Application>Microsoft Office PowerPoint</Application>
  <PresentationFormat>宽屏</PresentationFormat>
  <Paragraphs>72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黑体</vt:lpstr>
      <vt:lpstr>隶书</vt:lpstr>
      <vt:lpstr>宋体</vt:lpstr>
      <vt:lpstr>Calibri</vt:lpstr>
      <vt:lpstr>Calibri Light</vt:lpstr>
      <vt:lpstr>回顾</vt:lpstr>
      <vt:lpstr>                            南 昌 大 学      哲学系研究生招生指南  </vt:lpstr>
      <vt:lpstr>历史</vt:lpstr>
      <vt:lpstr>师资队伍</vt:lpstr>
      <vt:lpstr>所设机构</vt:lpstr>
      <vt:lpstr>学术成果（近五年）</vt:lpstr>
      <vt:lpstr>学位点   中国哲学</vt:lpstr>
      <vt:lpstr>中国哲学 导师</vt:lpstr>
      <vt:lpstr>学位点 伦理学</vt:lpstr>
      <vt:lpstr>伦理学 导师</vt:lpstr>
      <vt:lpstr>学位点 外国哲学</vt:lpstr>
      <vt:lpstr>外国哲学  导师</vt:lpstr>
      <vt:lpstr>学位点 宗教哲学</vt:lpstr>
      <vt:lpstr>宗教哲学  导师</vt:lpstr>
      <vt:lpstr>学位点 科学技术哲学</vt:lpstr>
      <vt:lpstr>科学技术哲学  导师</vt:lpstr>
      <vt:lpstr>学位点 马克思主义哲学</vt:lpstr>
      <vt:lpstr>学位点 马克思主义哲学</vt:lpstr>
      <vt:lpstr>招生就业情况（近五年）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哲学系研究生招生指南</dc:title>
  <dc:creator>帅哥</dc:creator>
  <cp:lastModifiedBy>帅哥</cp:lastModifiedBy>
  <cp:revision>21</cp:revision>
  <dcterms:created xsi:type="dcterms:W3CDTF">2020-10-13T10:27:36Z</dcterms:created>
  <dcterms:modified xsi:type="dcterms:W3CDTF">2020-10-13T13:03:50Z</dcterms:modified>
</cp:coreProperties>
</file>