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21"/>
  </p:handoutMasterIdLst>
  <p:sldIdLst>
    <p:sldId id="571" r:id="rId5"/>
    <p:sldId id="572" r:id="rId7"/>
    <p:sldId id="573" r:id="rId8"/>
    <p:sldId id="574" r:id="rId9"/>
    <p:sldId id="575" r:id="rId10"/>
    <p:sldId id="499" r:id="rId11"/>
    <p:sldId id="589" r:id="rId12"/>
    <p:sldId id="500" r:id="rId13"/>
    <p:sldId id="501" r:id="rId14"/>
    <p:sldId id="335" r:id="rId15"/>
    <p:sldId id="576" r:id="rId16"/>
    <p:sldId id="503" r:id="rId17"/>
    <p:sldId id="516" r:id="rId18"/>
    <p:sldId id="577" r:id="rId19"/>
    <p:sldId id="578" r:id="rId20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27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zhang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-1008" y="-96"/>
      </p:cViewPr>
      <p:guideLst>
        <p:guide orient="horz" pos="1608"/>
        <p:guide pos="2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A993-2621-479C-9D1F-5F239ADF5C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01459-F490-4245-AF96-22FEFD03DB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6B6B1-8CEA-4F0D-860C-306561AB44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3228-B6AF-44A2-BF04-B8EEC3EAF3E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AD1F5-7114-448B-95C4-50F3D6292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6264696" cy="486054"/>
          </a:xfrm>
        </p:spPr>
        <p:txBody>
          <a:bodyPr anchor="t">
            <a:noAutofit/>
          </a:bodyPr>
          <a:lstStyle>
            <a:lvl1pPr algn="l">
              <a:defRPr sz="2025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3043238"/>
            <a:ext cx="4200525" cy="210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673894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4943475"/>
            <a:ext cx="3111500" cy="6930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3388519"/>
            <a:ext cx="22098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556022"/>
            <a:ext cx="9144000" cy="4587479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1575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0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4581525"/>
            <a:ext cx="5556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4660106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 lIns="51435" tIns="25717" rIns="51435" bIns="25717" anchor="ctr"/>
          <a:lstStyle/>
          <a:p>
            <a:pPr lvl="0" algn="r" latinLnBrk="1"/>
            <a:fld id="{9A0DB2DC-4C9A-4742-B13C-FB6460FD3503}" type="slidenum">
              <a:rPr lang="ko-KR" altLang="en-US" sz="675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675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56998"/>
            <a:ext cx="871296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915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525709"/>
            <a:ext cx="87129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125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6264696" cy="486054"/>
          </a:xfrm>
        </p:spPr>
        <p:txBody>
          <a:bodyPr anchor="t">
            <a:noAutofit/>
          </a:bodyPr>
          <a:lstStyle>
            <a:lvl1pPr algn="l">
              <a:defRPr sz="27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3043238"/>
            <a:ext cx="4200525" cy="210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673894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4943475"/>
            <a:ext cx="3111500" cy="6930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3388519"/>
            <a:ext cx="22098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556022"/>
            <a:ext cx="9144000" cy="4587479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2100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0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4581525"/>
            <a:ext cx="5556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4660106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algn="r" latinLnBrk="1"/>
            <a:fld id="{9A0DB2DC-4C9A-4742-B13C-FB6460FD3503}" type="slidenum">
              <a:rPr lang="ko-KR" altLang="en-US" sz="9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9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56998"/>
            <a:ext cx="871296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5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525709"/>
            <a:ext cx="87129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5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193040" indent="-19304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465" indent="-160655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 txBox="1"/>
          <p:nvPr/>
        </p:nvSpPr>
        <p:spPr>
          <a:xfrm>
            <a:off x="1498759" y="1599486"/>
            <a:ext cx="6273998" cy="1085850"/>
          </a:xfrm>
          <a:prstGeom prst="rect">
            <a:avLst/>
          </a:prstGeom>
          <a:noFill/>
          <a:ln w="9525">
            <a:noFill/>
          </a:ln>
        </p:spPr>
        <p:txBody>
          <a:bodyPr lIns="51792" tIns="25896" rIns="51792" bIns="25896" anchor="ctr"/>
          <a:lstStyle/>
          <a:p>
            <a:pPr algn="ctr">
              <a:lnSpc>
                <a:spcPct val="150000"/>
              </a:lnSpc>
            </a:pPr>
            <a:r>
              <a:rPr lang="zh-CN" altLang="en-US" sz="247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人文学院中国史硕士学位点介绍</a:t>
            </a:r>
            <a:endParaRPr lang="zh-CN" altLang="en-US" sz="20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75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575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39406" y="555926"/>
            <a:ext cx="810895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优势之四：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中国专门史方向致力于明清以来区域史研究和红色文化的发掘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7423" y="915793"/>
            <a:ext cx="8281035" cy="31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748593" y="59429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0" y="1506855"/>
            <a:ext cx="8480425" cy="2498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中国专门史方向由邵鸿教授于</a:t>
            </a: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2001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年创建，主要致力于近代区域社会史研究，并强调历史与档案资料的结合，同时以苏区史、客家史、近代新闻史研究为核心，积极响应中央苏区振兴计划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，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在中央苏区史、近代社会生活史等方面形成了特色优势。</a:t>
            </a:r>
            <a:endParaRPr sz="20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5786" y="395906"/>
            <a:ext cx="673354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优势之五：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中国历史文献学方向重视对历史文献的整理分析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95668" y="77142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388548" y="45078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998220"/>
            <a:ext cx="8679815" cy="312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中国历史文献学方向致力于历史文献整理、文化资源挖掘、传统文化与思想等研究，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发掘整理中华文化典籍，弘扬中国优秀传统文化。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先秦诸子文献、近代家族与名人资料文献、知识青年上山下乡文献整理与研究等方面形成了特色和优势。</a:t>
            </a:r>
            <a:endParaRPr sz="2000" dirty="0" smtClean="0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11505" y="272415"/>
            <a:ext cx="767588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03 </a:t>
            </a:r>
            <a:r>
              <a:rPr lang="zh-CN" altLang="en-US" sz="2800" b="1" noProof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导师介绍</a:t>
            </a:r>
            <a:endParaRPr lang="zh-CN" altLang="en-US" sz="2800" b="1" noProof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35673" y="69966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7640" y="939165"/>
            <a:ext cx="87337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本学科现有硕士生导师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博士生导师7人，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其中教授16人，国务院特殊津贴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专家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，“赣鄱英才555工程”人选2人，省“百千万人才工程”人选2人，省“青年井冈学者”2人，省“双千计划”青年人才1人，省优秀中青年社科专家2人。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全职引进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了中国社科院近代史研究所领军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人才特聘教授李长莉教授，并聘请了10余位国内外知名专家学者为兼职硕导。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213995" y="60325"/>
            <a:ext cx="455295" cy="456565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15875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4283968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555776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4067944" y="1851670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4283968" y="1779662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84355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27965" y="1707515"/>
            <a:ext cx="3559175" cy="2580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多名研究生先后考上“双一流”高校攻读博士学位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6300192" y="915566"/>
            <a:ext cx="1839717" cy="64194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、公务员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81061" y="364626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292090" y="1707515"/>
            <a:ext cx="3488690" cy="2487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考取率约占总人数的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6%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059815"/>
            <a:ext cx="26187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、考博升学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8794" y="179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75565" y="154305"/>
            <a:ext cx="464820" cy="43307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15875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4283968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555776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4067944" y="1851670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4283968" y="1779662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84355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15265" y="2129155"/>
            <a:ext cx="3559175" cy="2580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7.4%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6300470" y="915670"/>
            <a:ext cx="2360930" cy="64198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、其他企事业单位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81061" y="364626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986780" y="1707515"/>
            <a:ext cx="2794000" cy="2487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96.9%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059815"/>
            <a:ext cx="22599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、高等教育单位，初等教育单位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5284" y="8209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5610" y="998220"/>
            <a:ext cx="84804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                 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                 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欢迎广大考生报考南昌大学！</a:t>
            </a:r>
            <a:endParaRPr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/>
          <p:nvPr/>
        </p:nvSpPr>
        <p:spPr>
          <a:xfrm>
            <a:off x="2123440" y="1059815"/>
            <a:ext cx="229616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历史系介绍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38"/>
          <p:cNvSpPr txBox="1"/>
          <p:nvPr/>
        </p:nvSpPr>
        <p:spPr>
          <a:xfrm>
            <a:off x="2123440" y="1707515"/>
            <a:ext cx="28340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专业特色介绍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Text Box 40"/>
          <p:cNvSpPr txBox="1"/>
          <p:nvPr/>
        </p:nvSpPr>
        <p:spPr>
          <a:xfrm>
            <a:off x="2123440" y="2402205"/>
            <a:ext cx="21062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导师介绍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Text Box 42"/>
          <p:cNvSpPr txBox="1"/>
          <p:nvPr/>
        </p:nvSpPr>
        <p:spPr>
          <a:xfrm>
            <a:off x="2092960" y="3004185"/>
            <a:ext cx="215582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就业方向</a:t>
            </a:r>
            <a:endParaRPr lang="zh-CN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Text Box 58"/>
          <p:cNvSpPr txBox="1"/>
          <p:nvPr/>
        </p:nvSpPr>
        <p:spPr>
          <a:xfrm>
            <a:off x="1416050" y="1059815"/>
            <a:ext cx="62928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Text Box 58"/>
          <p:cNvSpPr txBox="1"/>
          <p:nvPr/>
        </p:nvSpPr>
        <p:spPr>
          <a:xfrm>
            <a:off x="1416050" y="1707515"/>
            <a:ext cx="600075" cy="401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Text Box 58"/>
          <p:cNvSpPr txBox="1"/>
          <p:nvPr/>
        </p:nvSpPr>
        <p:spPr>
          <a:xfrm>
            <a:off x="1398905" y="2355850"/>
            <a:ext cx="61722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Text Box 58"/>
          <p:cNvSpPr txBox="1"/>
          <p:nvPr/>
        </p:nvSpPr>
        <p:spPr>
          <a:xfrm>
            <a:off x="1398667" y="3003868"/>
            <a:ext cx="58697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539115" y="987425"/>
            <a:ext cx="405193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历史学是南昌大学最早创建的学科之一，发端于1958年的江西大学历史研究室，创建人为著名社会经济史、军事史专家，曾任江西大学校长的谷霁光先生。</a:t>
            </a:r>
            <a:endParaRPr lang="zh-CN" altLang="en-US" sz="2100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100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sp>
        <p:nvSpPr>
          <p:cNvPr id="22532" name="文本框 6"/>
          <p:cNvSpPr txBox="1"/>
          <p:nvPr/>
        </p:nvSpPr>
        <p:spPr>
          <a:xfrm>
            <a:off x="1403350" y="51435"/>
            <a:ext cx="5109210" cy="42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01 </a:t>
            </a:r>
            <a:r>
              <a:rPr 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历史系介绍</a:t>
            </a:r>
            <a:endParaRPr 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2533" name="图片 1" descr="谷霁光相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825" y="999490"/>
            <a:ext cx="3766185" cy="295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434" y="3165157"/>
            <a:ext cx="1260634" cy="284798"/>
          </a:xfrm>
        </p:spPr>
        <p:txBody>
          <a:bodyPr anchor="t">
            <a:noAutofit/>
          </a:bodyPr>
          <a:lstStyle/>
          <a:p>
            <a:pPr fontAlgn="base"/>
            <a:r>
              <a:rPr lang="en-US" altLang="zh-CN" sz="1800" strike="noStrike" noProof="1"/>
              <a:t>1958</a:t>
            </a:r>
            <a:r>
              <a:rPr lang="zh-CN" altLang="en-US" sz="1800" strike="noStrike" noProof="1"/>
              <a:t>年</a:t>
            </a:r>
            <a:endParaRPr lang="zh-CN" altLang="en-US" sz="1800" strike="noStrike" noProof="1"/>
          </a:p>
        </p:txBody>
      </p:sp>
      <p:sp>
        <p:nvSpPr>
          <p:cNvPr id="15" name="椭圆 14"/>
          <p:cNvSpPr/>
          <p:nvPr/>
        </p:nvSpPr>
        <p:spPr>
          <a:xfrm>
            <a:off x="1461135" y="3530441"/>
            <a:ext cx="389335" cy="41076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850708" y="3296841"/>
            <a:ext cx="1033463" cy="34647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2884170" y="3022283"/>
            <a:ext cx="423863" cy="39290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3308033" y="2825354"/>
            <a:ext cx="920354" cy="33932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标题 1"/>
          <p:cNvSpPr>
            <a:spLocks noGrp="1"/>
          </p:cNvSpPr>
          <p:nvPr/>
        </p:nvSpPr>
        <p:spPr>
          <a:xfrm>
            <a:off x="2469356" y="2727007"/>
            <a:ext cx="1253014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1980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20" name="椭圆 19"/>
          <p:cNvSpPr/>
          <p:nvPr/>
        </p:nvSpPr>
        <p:spPr>
          <a:xfrm>
            <a:off x="4200764" y="2480310"/>
            <a:ext cx="429816" cy="45958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2" name="文本框 20"/>
          <p:cNvSpPr txBox="1"/>
          <p:nvPr/>
        </p:nvSpPr>
        <p:spPr>
          <a:xfrm>
            <a:off x="1194197" y="4008835"/>
            <a:ext cx="137993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江西大学历史研究室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3" name="文本框 21"/>
          <p:cNvSpPr txBox="1"/>
          <p:nvPr/>
        </p:nvSpPr>
        <p:spPr>
          <a:xfrm>
            <a:off x="2690813" y="3530441"/>
            <a:ext cx="134064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江西大学历史学本科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4" name="文本框 22"/>
          <p:cNvSpPr txBox="1"/>
          <p:nvPr/>
        </p:nvSpPr>
        <p:spPr>
          <a:xfrm>
            <a:off x="4080510" y="3022045"/>
            <a:ext cx="130135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江西省品牌专业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4" name="标题 1"/>
          <p:cNvSpPr>
            <a:spLocks noGrp="1"/>
          </p:cNvSpPr>
          <p:nvPr/>
        </p:nvSpPr>
        <p:spPr>
          <a:xfrm>
            <a:off x="3722370" y="2086451"/>
            <a:ext cx="1124426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2004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4631055" y="2304336"/>
            <a:ext cx="1000125" cy="332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631180" y="2005013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7" name="标题 1"/>
          <p:cNvSpPr>
            <a:spLocks noGrp="1"/>
          </p:cNvSpPr>
          <p:nvPr/>
        </p:nvSpPr>
        <p:spPr>
          <a:xfrm>
            <a:off x="5152549" y="1622583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2017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21519" name="文本框 27"/>
          <p:cNvSpPr txBox="1"/>
          <p:nvPr/>
        </p:nvSpPr>
        <p:spPr>
          <a:xfrm>
            <a:off x="5450920" y="2425065"/>
            <a:ext cx="1360884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sym typeface="微软雅黑" panose="020B0503020204020204" pitchFamily="34" charset="-122"/>
              </a:rPr>
              <a:t>江西省“一流建设”高水平学科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061234" y="1817609"/>
            <a:ext cx="1000125" cy="332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7061359" y="1459230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6538913" y="1093469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2019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6" name="文本框 22"/>
          <p:cNvSpPr txBox="1"/>
          <p:nvPr/>
        </p:nvSpPr>
        <p:spPr>
          <a:xfrm>
            <a:off x="6625590" y="2014300"/>
            <a:ext cx="130135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江西省一流专业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8388509" y="987425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 flipV="1">
            <a:off x="7524274" y="1290639"/>
            <a:ext cx="928370" cy="3448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812088" y="627379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2022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10" name="文本框 22"/>
          <p:cNvSpPr txBox="1"/>
          <p:nvPr>
            <p:custDataLst>
              <p:tags r:id="rId4"/>
            </p:custDataLst>
          </p:nvPr>
        </p:nvSpPr>
        <p:spPr>
          <a:xfrm>
            <a:off x="7812405" y="1564085"/>
            <a:ext cx="130135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600">
                <a:latin typeface="楷体_GB2312" panose="02010609030101010101" charset="-122"/>
                <a:ea typeface="楷体_GB2312" panose="02010609030101010101" charset="-122"/>
              </a:rPr>
              <a:t>国家级一流建设专业</a:t>
            </a:r>
            <a:endParaRPr lang="zh-CN" altLang="en-US" sz="160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325120" y="710565"/>
            <a:ext cx="8531225" cy="3393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2011年获批中国史一级学科硕士点，下设中国古代史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、中国近现代史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、中国专门史和中国历史文献学四个二级硕士点，其中中国古代史硕士点于1984年获批，是原江西大学最早的两个硕士点之一。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2013年，获批历史遗产管理二级学科博士点。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1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188595" y="74930"/>
            <a:ext cx="480695" cy="44196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5640" y="128270"/>
            <a:ext cx="754507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02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专业特色介绍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11560" y="1995686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>
            <a:off x="611505" y="2758440"/>
            <a:ext cx="6680200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>
            <a:off x="611505" y="3860165"/>
            <a:ext cx="6680200" cy="399415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582737" y="4875859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3260" y="3014345"/>
            <a:ext cx="647954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刘勉玉教授开拓了苏区史研究；</a:t>
            </a:r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俞兆鹏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教授开拓了宋史研究；</a:t>
            </a:r>
            <a:endParaRPr lang="zh-CN" altLang="en-US" sz="16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梁淼泰教授、陈东有教授等开拓了明清江西区域史研究；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275" y="2211705"/>
            <a:ext cx="654685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原江西大学历史系主任、副校长</a:t>
            </a:r>
            <a:r>
              <a:rPr lang="zh-CN" altLang="en-US" sz="1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邵鸿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教授创建中国专门史方向（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2001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年）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1422400"/>
            <a:ext cx="63804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著名历史学家、原江西大学校长</a:t>
            </a:r>
            <a:r>
              <a:rPr lang="zh-CN" altLang="zh-CN" sz="1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谷霁光</a:t>
            </a: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先生创建（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1958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年）；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660" y="4011930"/>
            <a:ext cx="65824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现任一批老中青教师因循前迹、传道授业，形成了立足基础研究，具有地域特色，服务于地方文化经济建设的学科特色。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248124" y="785563"/>
            <a:ext cx="521681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特色优势之一：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学术传统薪火相传，学术积淀深厚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32439" y="589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91" grpId="0" bldLvl="0" animBg="1"/>
      <p:bldP spid="93" grpId="0" bldLvl="0" animBg="1"/>
      <p:bldP spid="95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07315" y="474345"/>
            <a:ext cx="9001760" cy="4215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近五年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科研项目（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80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项）总经费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719.07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万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3.教学科研平台4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）国家级（15项），总经费445万。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）教学平台1个：宋明理学与人文学科群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其中：重大2项，重点1项，国家冷门绝学1项，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）省级科研平台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个：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一般及青年12项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区域历史与档案文献研究中心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、赣学研究院、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）省部级（55项），总经费109.77万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文化资源与产业研究院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）横向（10项），总经费164.3万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）省级创新团队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个：“江西区域文化史研究”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2.近五年教学科研奖励（16项）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4.近五年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发表、出版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论著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）科研奖励（10项）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）论文84篇，其中CSSCI以上52篇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其中：省级一等奖1项</a:t>
            </a:r>
            <a:r>
              <a:rPr 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二等奖3项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三等奖6项。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）专著23部（国家级出版社）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）教学奖励（6项）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）教材5部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其中：省级一等奖2项、二等奖2项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1" name="任意多边形 90"/>
          <p:cNvSpPr/>
          <p:nvPr>
            <p:custDataLst>
              <p:tags r:id="rId1"/>
            </p:custDataLst>
          </p:nvPr>
        </p:nvSpPr>
        <p:spPr>
          <a:xfrm>
            <a:off x="0" y="2787650"/>
            <a:ext cx="9001760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>
            <p:custDataLst>
              <p:tags r:id="rId2"/>
            </p:custDataLst>
          </p:nvPr>
        </p:nvSpPr>
        <p:spPr>
          <a:xfrm rot="5400000">
            <a:off x="2402205" y="2520950"/>
            <a:ext cx="4169410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202565" y="104140"/>
            <a:ext cx="466725" cy="41275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37074" y="483938"/>
            <a:ext cx="655574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优势之二：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中国古代史方向重点聚焦于制度史和社会史研究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611568" y="84381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85398" y="526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930" y="960120"/>
            <a:ext cx="8763000" cy="2399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中国古代史方向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由我国著名历史学家谷霁光先生于1958年创建，并于1984年获批硕士点，是江西省最早的文科硕士点。</a:t>
            </a:r>
            <a:endParaRPr lang="zh-CN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本方向</a:t>
            </a:r>
            <a:r>
              <a:rPr lang="zh-CN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多年来薪火相传，在唐宋以来江西地域史研究形成了特色和优势，围绕江西地域社会经济史、江右移民与客家文化、江右士人社会、江右理学与书院文化、海昏侯文化等领域已取得丰硕成果。</a:t>
            </a:r>
            <a:endParaRPr lang="zh-CN" altLang="zh-CN" sz="2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95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solidFill>
            <a:srgbClr val="002060"/>
          </a:solidFill>
          <a:effectLst/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椭圆 103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61014" y="5161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79" grpId="0" bldLvl="0" animBg="1"/>
      <p:bldP spid="10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55941" y="439086"/>
            <a:ext cx="6784975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优势之三：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中国近</a:t>
            </a:r>
            <a:r>
              <a:rPr 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现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代史方向致力于近代经济史和金融史研究</a:t>
            </a:r>
            <a:endParaRPr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7423" y="78412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92688" y="46666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4640" y="933450"/>
            <a:ext cx="848550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近现代史方向重视对近现代档案、报刊文献的挖掘与分析，并通过档案报刊文献与其他文献资料结合，研究区域经济与社会的变迁。主要在近代商业市场与商人组织、近代财政金融史、近代城市史研究等学术问题上取得了显著成果，其最大特色是对近代长江中游商业、商会史、市场史的研究。</a:t>
            </a:r>
            <a:endParaRPr lang="zh-CN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12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13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16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19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21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25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fbf22d0c-d27d-4bcb-a562-9a99f06c9720"/>
  <p:tag name="COMMONDATA" val="eyJoZGlkIjoiNjJlNDE5OTVjZDM1YzdmZjkwZGVhYmZjMTU0MWExM2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1998</Words>
  <Application>WPS 演示</Application>
  <PresentationFormat>全屏显示(16:9)</PresentationFormat>
  <Paragraphs>132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Verdana</vt:lpstr>
      <vt:lpstr>微软雅黑</vt:lpstr>
      <vt:lpstr>Calibri</vt:lpstr>
      <vt:lpstr>Gulim</vt:lpstr>
      <vt:lpstr>Tahoma</vt:lpstr>
      <vt:lpstr>黑体</vt:lpstr>
      <vt:lpstr>楷体</vt:lpstr>
      <vt:lpstr>楷体_GB2312</vt:lpstr>
      <vt:lpstr>新宋体</vt:lpstr>
      <vt:lpstr>华文楷体</vt:lpstr>
      <vt:lpstr>Lato Light</vt:lpstr>
      <vt:lpstr>Arial Unicode MS</vt:lpstr>
      <vt:lpstr>굴림</vt:lpstr>
      <vt:lpstr>Segoe Print</vt:lpstr>
      <vt:lpstr>Malgun Gothic</vt:lpstr>
      <vt:lpstr>等线</vt:lpstr>
      <vt:lpstr>Office 主题​​</vt:lpstr>
      <vt:lpstr>2_Office 主题</vt:lpstr>
      <vt:lpstr>1_Office 主题</vt:lpstr>
      <vt:lpstr>PowerPoint 演示文稿</vt:lpstr>
      <vt:lpstr>PowerPoint 演示文稿</vt:lpstr>
      <vt:lpstr>PowerPoint 演示文稿</vt:lpstr>
      <vt:lpstr>1958年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ly</cp:lastModifiedBy>
  <cp:revision>157</cp:revision>
  <dcterms:created xsi:type="dcterms:W3CDTF">2016-04-13T02:35:00Z</dcterms:created>
  <dcterms:modified xsi:type="dcterms:W3CDTF">2023-07-02T11:17:30Z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A087C4F69FC6493AAA503D45036C2272</vt:lpwstr>
  </property>
</Properties>
</file>