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0" r:id="rId5"/>
    <p:sldId id="265" r:id="rId6"/>
    <p:sldId id="266" r:id="rId7"/>
    <p:sldId id="282" r:id="rId8"/>
    <p:sldId id="281" r:id="rId9"/>
    <p:sldId id="283" r:id="rId10"/>
    <p:sldId id="284" r:id="rId11"/>
    <p:sldId id="285" r:id="rId12"/>
    <p:sldId id="261" r:id="rId13"/>
    <p:sldId id="287" r:id="rId14"/>
    <p:sldId id="267" r:id="rId15"/>
    <p:sldId id="289" r:id="rId16"/>
    <p:sldId id="290" r:id="rId17"/>
    <p:sldId id="291" r:id="rId18"/>
    <p:sldId id="258" r:id="rId19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9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CC"/>
    <a:srgbClr val="072063"/>
    <a:srgbClr val="0E4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196" y="-76"/>
      </p:cViewPr>
      <p:guideLst>
        <p:guide orient="horz" pos="2205"/>
        <p:guide pos="29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1"/>
          <p:cNvSpPr/>
          <p:nvPr/>
        </p:nvSpPr>
        <p:spPr>
          <a:xfrm>
            <a:off x="131763" y="188913"/>
            <a:ext cx="8880475" cy="6480175"/>
          </a:xfrm>
          <a:prstGeom prst="rect">
            <a:avLst/>
          </a:prstGeom>
          <a:solidFill>
            <a:srgbClr val="F4F4F4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" r="7205" b="57679"/>
          <a:stretch>
            <a:fillRect/>
          </a:stretch>
        </p:blipFill>
        <p:spPr bwMode="auto">
          <a:xfrm rot="10800000">
            <a:off x="935597" y="980729"/>
            <a:ext cx="7272808" cy="46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7220"/>
            <a:ext cx="8229600" cy="571500"/>
          </a:xfrm>
          <a:prstGeom prst="rect">
            <a:avLst/>
          </a:prstGeom>
        </p:spPr>
        <p:txBody>
          <a:bodyPr/>
          <a:lstStyle>
            <a:lvl1pPr>
              <a:defRPr lang="zh-CN" altLang="en-US" sz="2800" b="1" kern="1200" dirty="0">
                <a:solidFill>
                  <a:srgbClr val="072063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31763" y="188913"/>
            <a:ext cx="8880475" cy="6480175"/>
          </a:xfrm>
          <a:prstGeom prst="rect">
            <a:avLst/>
          </a:prstGeom>
          <a:solidFill>
            <a:srgbClr val="F4F4F4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101600" y="1514475"/>
            <a:ext cx="8940165" cy="5146675"/>
          </a:xfrm>
          <a:prstGeom prst="rect">
            <a:avLst/>
          </a:prstGeom>
          <a:solidFill>
            <a:srgbClr val="F4F4F4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 rotWithShape="1">
          <a:blip r:embed="rId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" r="7205" b="57679"/>
          <a:stretch>
            <a:fillRect/>
          </a:stretch>
        </p:blipFill>
        <p:spPr bwMode="auto">
          <a:xfrm rot="10800000">
            <a:off x="935597" y="4221088"/>
            <a:ext cx="7272808" cy="46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245434" y="2282508"/>
            <a:ext cx="6853158" cy="182492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zh-CN" altLang="zh-CN" sz="4000" b="1" dirty="0">
                <a:solidFill>
                  <a:srgbClr val="072063"/>
                </a:solidFill>
              </a:rPr>
              <a:t>中国语言文学一级学科学位点</a:t>
            </a:r>
            <a:endParaRPr lang="en-US" altLang="zh-CN" sz="4000" b="1" dirty="0">
              <a:solidFill>
                <a:srgbClr val="072063"/>
              </a:solidFill>
            </a:endParaRPr>
          </a:p>
          <a:p>
            <a:pPr algn="ctr" eaLnBrk="1" hangingPunct="1">
              <a:lnSpc>
                <a:spcPct val="150000"/>
              </a:lnSpc>
            </a:pPr>
            <a:r>
              <a:rPr lang="zh-CN" altLang="en-US" sz="4000" dirty="0"/>
              <a:t>介绍</a:t>
            </a:r>
            <a:endParaRPr lang="zh-CN" altLang="en-US" sz="4000" dirty="0"/>
          </a:p>
        </p:txBody>
      </p:sp>
      <p:pic>
        <p:nvPicPr>
          <p:cNvPr id="2" name="图片 1" descr="QQ图片202006041613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1905" y="594995"/>
            <a:ext cx="1788795" cy="1762760"/>
          </a:xfrm>
          <a:prstGeom prst="rect">
            <a:avLst/>
          </a:prstGeom>
        </p:spPr>
      </p:pic>
    </p:spTree>
  </p:cSld>
  <p:clrMapOvr>
    <a:masterClrMapping/>
  </p:clrMapOvr>
  <p:transition spd="med" advTm="532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14350" y="1124744"/>
            <a:ext cx="8242300" cy="435864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71"/>
          <p:cNvSpPr txBox="1"/>
          <p:nvPr/>
        </p:nvSpPr>
        <p:spPr>
          <a:xfrm>
            <a:off x="602711" y="1144534"/>
            <a:ext cx="8065578" cy="3461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     </a:t>
            </a:r>
            <a:r>
              <a:rPr altLang="zh-CN" dirty="0"/>
              <a:t>本方向现有博士生导师1人，教授3人，编审1人，副教授1人，讲师1人，5人具有博士学位</a:t>
            </a:r>
            <a:r>
              <a:rPr altLang="zh-CN" dirty="0"/>
              <a:t>，中国作家协会会员2人，中国文艺评论家协会会员1人，在小说创作、网络文学创作与评论、散文与诗歌创作等领域业已获得丰硕成果，形成较大的社会影响。本方向已经形成完备的教学和创作团队。近年来本方向</a:t>
            </a:r>
            <a:r>
              <a:rPr lang="zh-CN" dirty="0"/>
              <a:t>文作学品与评论</a:t>
            </a:r>
            <a:r>
              <a:rPr altLang="zh-CN" dirty="0"/>
              <a:t>成果显著，先后获央视2018“中国好书”奖、第十三届精神文明建设“五个一工程”优秀作品奖、获第十七届百花文学奖（2017）；先后在《光明日报》《文学评论》等报纸刊物发表评论文章。</a:t>
            </a:r>
            <a:endParaRPr altLang="zh-CN" dirty="0"/>
          </a:p>
          <a:p>
            <a:pPr>
              <a:lnSpc>
                <a:spcPct val="150000"/>
              </a:lnSpc>
            </a:pPr>
            <a:r>
              <a:rPr altLang="zh-CN" dirty="0"/>
              <a:t>     本方向毕业后主要从事政府机关、新闻出版和教育卫生等部门工作。</a:t>
            </a:r>
            <a:endParaRPr lang="zh-CN" altLang="en-US" sz="2000" dirty="0"/>
          </a:p>
        </p:txBody>
      </p:sp>
      <p:sp>
        <p:nvSpPr>
          <p:cNvPr id="4" name="标题 1"/>
          <p:cNvSpPr txBox="1"/>
          <p:nvPr/>
        </p:nvSpPr>
        <p:spPr>
          <a:xfrm>
            <a:off x="710661" y="573034"/>
            <a:ext cx="8229600" cy="5715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zh-CN" sz="2800" b="1" dirty="0" smtClean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06 </a:t>
            </a:r>
            <a:r>
              <a:rPr lang="zh-CN" altLang="zh-CN" sz="2800" b="1" dirty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创意写作方向</a:t>
            </a:r>
            <a:endParaRPr lang="zh-CN" altLang="en-US" sz="2800" b="1" dirty="0">
              <a:solidFill>
                <a:srgbClr val="072063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" r="7205" b="57679"/>
          <a:stretch>
            <a:fillRect/>
          </a:stretch>
        </p:blipFill>
        <p:spPr bwMode="auto">
          <a:xfrm rot="10800000">
            <a:off x="971600" y="4221088"/>
            <a:ext cx="7272809" cy="46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" r="7205" b="57679"/>
          <a:stretch>
            <a:fillRect/>
          </a:stretch>
        </p:blipFill>
        <p:spPr bwMode="auto">
          <a:xfrm rot="10800000" flipV="1">
            <a:off x="957112" y="2132856"/>
            <a:ext cx="7272809" cy="46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2723515" y="3165475"/>
            <a:ext cx="450596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3200" b="1" dirty="0">
                <a:solidFill>
                  <a:srgbClr val="072063"/>
                </a:solidFill>
              </a:rPr>
              <a:t>Part </a:t>
            </a:r>
            <a:r>
              <a:rPr lang="en-US" altLang="zh-CN" sz="3200" b="1" dirty="0" smtClean="0">
                <a:solidFill>
                  <a:srgbClr val="072063"/>
                </a:solidFill>
              </a:rPr>
              <a:t>3  </a:t>
            </a:r>
            <a:r>
              <a:rPr lang="zh-CN" altLang="en-US" sz="3200" b="1" dirty="0" smtClean="0">
                <a:solidFill>
                  <a:srgbClr val="072063"/>
                </a:solidFill>
                <a:latin typeface="Arial" panose="020B0604020202020204" pitchFamily="34" charset="0"/>
              </a:rPr>
              <a:t>语言类</a:t>
            </a:r>
            <a:endParaRPr lang="zh-CN" altLang="en-US" sz="3200" b="1" dirty="0">
              <a:solidFill>
                <a:srgbClr val="072063"/>
              </a:solidFill>
              <a:latin typeface="Arial" panose="020B0604020202020204" pitchFamily="34" charset="0"/>
            </a:endParaRPr>
          </a:p>
        </p:txBody>
      </p:sp>
      <p:sp>
        <p:nvSpPr>
          <p:cNvPr id="121" name="直角三角形 4"/>
          <p:cNvSpPr/>
          <p:nvPr/>
        </p:nvSpPr>
        <p:spPr>
          <a:xfrm rot="16200000" flipH="1" flipV="1">
            <a:off x="53975" y="287338"/>
            <a:ext cx="2020888" cy="1839913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直角三角形 4"/>
          <p:cNvSpPr/>
          <p:nvPr/>
        </p:nvSpPr>
        <p:spPr>
          <a:xfrm flipH="1">
            <a:off x="4970463" y="2998788"/>
            <a:ext cx="4043363" cy="3679825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351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6550"/>
            <a:ext cx="8229600" cy="5715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/>
              <a:t>语言类概况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7206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758107" y="1246633"/>
            <a:ext cx="7526729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       </a:t>
            </a:r>
            <a:r>
              <a:rPr lang="zh-CN" altLang="en-US" sz="2000" dirty="0"/>
              <a:t>语言类学位点于</a:t>
            </a:r>
            <a:r>
              <a:rPr lang="en-US" altLang="zh-CN" sz="2000" dirty="0"/>
              <a:t>1986</a:t>
            </a:r>
            <a:r>
              <a:rPr lang="zh-CN" altLang="en-US" sz="2000" dirty="0"/>
              <a:t>年开始招生，目前包括两个专业：汉语言文字学、理论语言学、应用语言学。</a:t>
            </a:r>
            <a:endParaRPr lang="zh-CN" altLang="en-US" sz="2000" dirty="0"/>
          </a:p>
        </p:txBody>
      </p:sp>
      <p:sp>
        <p:nvSpPr>
          <p:cNvPr id="4" name="矩形 3"/>
          <p:cNvSpPr/>
          <p:nvPr/>
        </p:nvSpPr>
        <p:spPr>
          <a:xfrm>
            <a:off x="514350" y="1136015"/>
            <a:ext cx="8242300" cy="528066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8" name="任意多边形 27"/>
          <p:cNvSpPr/>
          <p:nvPr/>
        </p:nvSpPr>
        <p:spPr>
          <a:xfrm rot="10800000" flipH="1">
            <a:off x="609600" y="5871210"/>
            <a:ext cx="504190" cy="46799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735" h="763">
                <a:moveTo>
                  <a:pt x="0" y="0"/>
                </a:moveTo>
                <a:lnTo>
                  <a:pt x="735" y="0"/>
                </a:lnTo>
                <a:lnTo>
                  <a:pt x="734" y="16"/>
                </a:lnTo>
                <a:cubicBezTo>
                  <a:pt x="715" y="413"/>
                  <a:pt x="402" y="733"/>
                  <a:pt x="8" y="763"/>
                </a:cubicBezTo>
                <a:lnTo>
                  <a:pt x="0" y="76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700" cap="flat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/>
            <a:endParaRPr lang="zh-CN" altLang="en-US" sz="1800"/>
          </a:p>
        </p:txBody>
      </p:sp>
      <p:sp>
        <p:nvSpPr>
          <p:cNvPr id="6" name="任意多边形 5"/>
          <p:cNvSpPr/>
          <p:nvPr/>
        </p:nvSpPr>
        <p:spPr>
          <a:xfrm rot="5400000">
            <a:off x="8174990" y="2127885"/>
            <a:ext cx="521335" cy="50228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735" h="763">
                <a:moveTo>
                  <a:pt x="0" y="0"/>
                </a:moveTo>
                <a:lnTo>
                  <a:pt x="735" y="0"/>
                </a:lnTo>
                <a:lnTo>
                  <a:pt x="734" y="16"/>
                </a:lnTo>
                <a:cubicBezTo>
                  <a:pt x="715" y="413"/>
                  <a:pt x="402" y="733"/>
                  <a:pt x="8" y="763"/>
                </a:cubicBezTo>
                <a:lnTo>
                  <a:pt x="0" y="76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/>
            <a:endParaRPr lang="zh-CN" altLang="en-US" sz="1800"/>
          </a:p>
        </p:txBody>
      </p:sp>
    </p:spTree>
  </p:cSld>
  <p:clrMapOvr>
    <a:masterClrMapping/>
  </p:clrMapOvr>
  <p:transition spd="med" advTm="3765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6550"/>
            <a:ext cx="8229600" cy="5715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>
                <a:sym typeface="+mn-ea"/>
              </a:rPr>
              <a:t>01</a:t>
            </a:r>
            <a:r>
              <a:rPr>
                <a:sym typeface="+mn-ea"/>
              </a:rPr>
              <a:t>应用语言学</a:t>
            </a:r>
            <a:r>
              <a:rPr lang="en-US" altLang="zh-CN">
                <a:sym typeface="+mn-ea"/>
              </a:rPr>
              <a:t>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72063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758107" y="1246633"/>
            <a:ext cx="7526729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ym typeface="+mn-ea"/>
              </a:rPr>
              <a:t>      </a:t>
            </a:r>
            <a:r>
              <a:rPr lang="zh-CN" altLang="en-US" sz="2000" dirty="0">
                <a:sym typeface="+mn-ea"/>
              </a:rPr>
              <a:t>应用语言学专业</a:t>
            </a:r>
            <a:r>
              <a:rPr lang="zh-CN" altLang="en-US" sz="2000" dirty="0">
                <a:sym typeface="+mn-ea"/>
              </a:rPr>
              <a:t>现有教师</a:t>
            </a:r>
            <a:r>
              <a:rPr lang="en-US" altLang="zh-CN" sz="2000" dirty="0">
                <a:sym typeface="+mn-ea"/>
              </a:rPr>
              <a:t>8</a:t>
            </a:r>
            <a:r>
              <a:rPr lang="zh-CN" altLang="en-US" sz="2000" dirty="0">
                <a:sym typeface="+mn-ea"/>
              </a:rPr>
              <a:t>人，其中教授</a:t>
            </a:r>
            <a:r>
              <a:rPr lang="en-US" altLang="zh-CN" sz="2000" dirty="0">
                <a:sym typeface="+mn-ea"/>
              </a:rPr>
              <a:t>2</a:t>
            </a:r>
            <a:r>
              <a:rPr lang="zh-CN" altLang="en-US" sz="2000" dirty="0">
                <a:sym typeface="+mn-ea"/>
              </a:rPr>
              <a:t>人，博士生导师</a:t>
            </a:r>
            <a:r>
              <a:rPr lang="en-US" altLang="zh-CN" sz="2000" dirty="0">
                <a:sym typeface="+mn-ea"/>
              </a:rPr>
              <a:t>2</a:t>
            </a:r>
            <a:r>
              <a:rPr lang="zh-CN" altLang="en-US" sz="2000" dirty="0">
                <a:sym typeface="+mn-ea"/>
              </a:rPr>
              <a:t>人，副教授</a:t>
            </a:r>
            <a:r>
              <a:rPr lang="en-US" altLang="zh-CN" sz="2000" dirty="0">
                <a:sym typeface="+mn-ea"/>
              </a:rPr>
              <a:t>3</a:t>
            </a:r>
            <a:r>
              <a:rPr lang="zh-CN" altLang="en-US" sz="2000" dirty="0">
                <a:sym typeface="+mn-ea"/>
              </a:rPr>
              <a:t>人，讲师</a:t>
            </a:r>
            <a:r>
              <a:rPr lang="en-US" altLang="zh-CN" sz="2000" dirty="0">
                <a:sym typeface="+mn-ea"/>
              </a:rPr>
              <a:t>3</a:t>
            </a:r>
            <a:r>
              <a:rPr lang="zh-CN" altLang="en-US" sz="2000" dirty="0">
                <a:sym typeface="+mn-ea"/>
              </a:rPr>
              <a:t>人。本学科近年主持国家社科基金项目多项，在《汉语学报》《语言研究》《外语学刊》《外语教学》《华中学术》等期刊发表论文数十篇，多次获评省级教学成果奖、社科成果奖和省级一流课程。</a:t>
            </a:r>
            <a:endParaRPr lang="zh-CN" altLang="en-US" sz="2000" dirty="0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ym typeface="+mn-ea"/>
              </a:rPr>
              <a:t> </a:t>
            </a:r>
            <a:r>
              <a:rPr lang="en-US" altLang="zh-CN" sz="2000" dirty="0">
                <a:sym typeface="+mn-ea"/>
              </a:rPr>
              <a:t>    </a:t>
            </a:r>
            <a:r>
              <a:rPr lang="zh-CN" altLang="en-US" sz="2000" dirty="0">
                <a:sym typeface="+mn-ea"/>
              </a:rPr>
              <a:t>毕业研究生多在党政机关、企事业单位等从事教学、科研或秘书工作。</a:t>
            </a:r>
            <a:endParaRPr lang="zh-CN" altLang="zh-CN" sz="2000" dirty="0"/>
          </a:p>
        </p:txBody>
      </p:sp>
      <p:sp>
        <p:nvSpPr>
          <p:cNvPr id="4" name="矩形 3"/>
          <p:cNvSpPr/>
          <p:nvPr/>
        </p:nvSpPr>
        <p:spPr>
          <a:xfrm>
            <a:off x="514350" y="1136015"/>
            <a:ext cx="8242300" cy="528066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任意多边形 27"/>
          <p:cNvSpPr/>
          <p:nvPr/>
        </p:nvSpPr>
        <p:spPr>
          <a:xfrm rot="10800000" flipH="1">
            <a:off x="609600" y="5871210"/>
            <a:ext cx="504190" cy="46799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735" h="763">
                <a:moveTo>
                  <a:pt x="0" y="0"/>
                </a:moveTo>
                <a:lnTo>
                  <a:pt x="735" y="0"/>
                </a:lnTo>
                <a:lnTo>
                  <a:pt x="734" y="16"/>
                </a:lnTo>
                <a:cubicBezTo>
                  <a:pt x="715" y="413"/>
                  <a:pt x="402" y="733"/>
                  <a:pt x="8" y="763"/>
                </a:cubicBezTo>
                <a:lnTo>
                  <a:pt x="0" y="76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700" cap="flat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5400000">
            <a:off x="8174990" y="2127885"/>
            <a:ext cx="521335" cy="50228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735" h="763">
                <a:moveTo>
                  <a:pt x="0" y="0"/>
                </a:moveTo>
                <a:lnTo>
                  <a:pt x="735" y="0"/>
                </a:lnTo>
                <a:lnTo>
                  <a:pt x="734" y="16"/>
                </a:lnTo>
                <a:cubicBezTo>
                  <a:pt x="715" y="413"/>
                  <a:pt x="402" y="733"/>
                  <a:pt x="8" y="763"/>
                </a:cubicBezTo>
                <a:lnTo>
                  <a:pt x="0" y="76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Tm="3765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6550"/>
            <a:ext cx="8229600" cy="5715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>
                <a:sym typeface="+mn-ea"/>
              </a:rPr>
              <a:t>02</a:t>
            </a:r>
            <a:r>
              <a:rPr>
                <a:sym typeface="+mn-ea"/>
              </a:rPr>
              <a:t>汉语言文字学</a:t>
            </a:r>
            <a:r>
              <a:rPr lang="en-US" altLang="zh-CN">
                <a:sym typeface="+mn-ea"/>
              </a:rPr>
              <a:t> 03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7206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理论语言学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72063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758107" y="1246633"/>
            <a:ext cx="7526729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        </a:t>
            </a:r>
            <a:r>
              <a:rPr lang="zh-CN" altLang="en-US" sz="2000" dirty="0"/>
              <a:t>汉语言文字学和理论语言学专业</a:t>
            </a:r>
            <a:r>
              <a:rPr lang="zh-CN" altLang="en-US" sz="2000" dirty="0"/>
              <a:t>现有教师</a:t>
            </a:r>
            <a:r>
              <a:rPr lang="en-US" altLang="zh-CN" sz="2000" dirty="0"/>
              <a:t>13</a:t>
            </a:r>
            <a:r>
              <a:rPr lang="zh-CN" altLang="en-US" sz="2000" dirty="0"/>
              <a:t>人，其中教授</a:t>
            </a:r>
            <a:r>
              <a:rPr lang="en-US" altLang="zh-CN" sz="2000" dirty="0"/>
              <a:t>4</a:t>
            </a:r>
            <a:r>
              <a:rPr lang="zh-CN" altLang="en-US" sz="2000" dirty="0"/>
              <a:t>人，博士生导师</a:t>
            </a:r>
            <a:r>
              <a:rPr lang="en-US" altLang="zh-CN" sz="2000" dirty="0"/>
              <a:t>3</a:t>
            </a:r>
            <a:r>
              <a:rPr lang="zh-CN" altLang="en-US" sz="2000" dirty="0"/>
              <a:t>人，副教授</a:t>
            </a:r>
            <a:r>
              <a:rPr lang="en-US" altLang="zh-CN" sz="2000" dirty="0"/>
              <a:t>2</a:t>
            </a:r>
            <a:r>
              <a:rPr lang="zh-CN" altLang="en-US" sz="2000" dirty="0"/>
              <a:t>人，讲师</a:t>
            </a:r>
            <a:r>
              <a:rPr lang="en-US" altLang="zh-CN" sz="2000" dirty="0"/>
              <a:t>3</a:t>
            </a:r>
            <a:r>
              <a:rPr lang="zh-CN" altLang="en-US" sz="2000" dirty="0"/>
              <a:t>人。近年来本学科方向主持了国家社科基金项目</a:t>
            </a:r>
            <a:r>
              <a:rPr lang="en-US" altLang="zh-CN" sz="2000" dirty="0"/>
              <a:t>10</a:t>
            </a:r>
            <a:r>
              <a:rPr lang="zh-CN" altLang="en-US" sz="2000" dirty="0"/>
              <a:t>项，其中国家社科重大项目</a:t>
            </a:r>
            <a:r>
              <a:rPr lang="en-US" altLang="zh-CN" sz="2000" dirty="0"/>
              <a:t>1</a:t>
            </a:r>
            <a:r>
              <a:rPr lang="zh-CN" altLang="en-US" sz="2000" dirty="0"/>
              <a:t>项，重点项目</a:t>
            </a:r>
            <a:r>
              <a:rPr lang="en-US" altLang="zh-CN" sz="2000" dirty="0"/>
              <a:t>1</a:t>
            </a:r>
            <a:r>
              <a:rPr lang="zh-CN" altLang="en-US" sz="2000" dirty="0"/>
              <a:t>项；在《中国语文》《语言科学》《方言》《语言研究》《古汉语研究》等权威期刊、核心期刊发表论文</a:t>
            </a:r>
            <a:r>
              <a:rPr lang="en-US" altLang="zh-CN" sz="2000" dirty="0"/>
              <a:t>40</a:t>
            </a:r>
            <a:r>
              <a:rPr lang="zh-CN" altLang="en-US" sz="2000" dirty="0"/>
              <a:t>余篇，在中华书局、商务印书馆等国家级权威出版社出版专著近</a:t>
            </a:r>
            <a:r>
              <a:rPr lang="en-US" altLang="zh-CN" sz="2000" dirty="0"/>
              <a:t>10</a:t>
            </a:r>
            <a:r>
              <a:rPr lang="zh-CN" altLang="en-US" sz="2000" dirty="0"/>
              <a:t>部。获省级以上科研奖励</a:t>
            </a:r>
            <a:r>
              <a:rPr lang="en-US" altLang="zh-CN" sz="2000" dirty="0"/>
              <a:t>10</a:t>
            </a:r>
            <a:r>
              <a:rPr lang="zh-CN" altLang="en-US" sz="2000" dirty="0"/>
              <a:t>余次。</a:t>
            </a:r>
            <a:endParaRPr lang="zh-CN" altLang="en-US" sz="2000" dirty="0"/>
          </a:p>
          <a:p>
            <a:pPr>
              <a:lnSpc>
                <a:spcPct val="150000"/>
              </a:lnSpc>
            </a:pPr>
            <a:r>
              <a:rPr lang="zh-CN" altLang="en-US" sz="2000" dirty="0"/>
              <a:t> </a:t>
            </a:r>
            <a:r>
              <a:rPr lang="en-US" altLang="zh-CN" sz="2000" dirty="0"/>
              <a:t>       </a:t>
            </a:r>
            <a:r>
              <a:rPr lang="zh-CN" altLang="en-US" sz="2000" dirty="0"/>
              <a:t>毕业研究生多在国家行政机关、事业单位、高校、出版机构及相关行业从事科研、教学或管理工作。</a:t>
            </a:r>
            <a:endParaRPr lang="zh-CN" altLang="en-US" sz="2000" dirty="0"/>
          </a:p>
        </p:txBody>
      </p:sp>
      <p:sp>
        <p:nvSpPr>
          <p:cNvPr id="4" name="矩形 3"/>
          <p:cNvSpPr/>
          <p:nvPr/>
        </p:nvSpPr>
        <p:spPr>
          <a:xfrm>
            <a:off x="514350" y="1136015"/>
            <a:ext cx="8242300" cy="528066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8" name="任意多边形 27"/>
          <p:cNvSpPr/>
          <p:nvPr/>
        </p:nvSpPr>
        <p:spPr>
          <a:xfrm rot="10800000" flipH="1">
            <a:off x="609600" y="5871210"/>
            <a:ext cx="504190" cy="46799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735" h="763">
                <a:moveTo>
                  <a:pt x="0" y="0"/>
                </a:moveTo>
                <a:lnTo>
                  <a:pt x="735" y="0"/>
                </a:lnTo>
                <a:lnTo>
                  <a:pt x="734" y="16"/>
                </a:lnTo>
                <a:cubicBezTo>
                  <a:pt x="715" y="413"/>
                  <a:pt x="402" y="733"/>
                  <a:pt x="8" y="763"/>
                </a:cubicBezTo>
                <a:lnTo>
                  <a:pt x="0" y="76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700" cap="flat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/>
            <a:endParaRPr lang="zh-CN" altLang="en-US" sz="1800"/>
          </a:p>
        </p:txBody>
      </p:sp>
      <p:sp>
        <p:nvSpPr>
          <p:cNvPr id="6" name="任意多边形 5"/>
          <p:cNvSpPr/>
          <p:nvPr/>
        </p:nvSpPr>
        <p:spPr>
          <a:xfrm rot="5400000">
            <a:off x="8174990" y="2127885"/>
            <a:ext cx="521335" cy="50228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735" h="763">
                <a:moveTo>
                  <a:pt x="0" y="0"/>
                </a:moveTo>
                <a:lnTo>
                  <a:pt x="735" y="0"/>
                </a:lnTo>
                <a:lnTo>
                  <a:pt x="734" y="16"/>
                </a:lnTo>
                <a:cubicBezTo>
                  <a:pt x="715" y="413"/>
                  <a:pt x="402" y="733"/>
                  <a:pt x="8" y="763"/>
                </a:cubicBezTo>
                <a:lnTo>
                  <a:pt x="0" y="76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/>
            <a:endParaRPr lang="zh-CN" altLang="en-US" sz="1800"/>
          </a:p>
        </p:txBody>
      </p:sp>
    </p:spTree>
  </p:cSld>
  <p:clrMapOvr>
    <a:masterClrMapping/>
  </p:clrMapOvr>
  <p:transition spd="med" advTm="3765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" r="7205" b="57679"/>
          <a:stretch>
            <a:fillRect/>
          </a:stretch>
        </p:blipFill>
        <p:spPr bwMode="auto">
          <a:xfrm rot="10800000">
            <a:off x="971600" y="4221088"/>
            <a:ext cx="7272809" cy="46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" r="7205" b="57679"/>
          <a:stretch>
            <a:fillRect/>
          </a:stretch>
        </p:blipFill>
        <p:spPr bwMode="auto">
          <a:xfrm rot="10800000" flipV="1">
            <a:off x="957112" y="2132856"/>
            <a:ext cx="7272809" cy="46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907705" y="3165475"/>
            <a:ext cx="5760640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3200" b="1" dirty="0">
                <a:solidFill>
                  <a:srgbClr val="072063"/>
                </a:solidFill>
                <a:latin typeface="Arial" panose="020B0604020202020204" pitchFamily="34" charset="0"/>
              </a:rPr>
              <a:t>Part </a:t>
            </a:r>
            <a:r>
              <a:rPr lang="en-US" altLang="zh-CN" sz="3200" b="1" dirty="0" smtClean="0">
                <a:solidFill>
                  <a:srgbClr val="072063"/>
                </a:solidFill>
                <a:latin typeface="Arial" panose="020B0604020202020204" pitchFamily="34" charset="0"/>
              </a:rPr>
              <a:t>4  </a:t>
            </a:r>
            <a:r>
              <a:rPr lang="zh-CN" altLang="en-US" sz="3200" b="1" dirty="0" smtClean="0">
                <a:solidFill>
                  <a:srgbClr val="072063"/>
                </a:solidFill>
                <a:latin typeface="Arial" panose="020B0604020202020204" pitchFamily="34" charset="0"/>
              </a:rPr>
              <a:t>国际中文教育专业硕士</a:t>
            </a:r>
            <a:endParaRPr lang="zh-CN" altLang="en-US" sz="3200" b="1" dirty="0">
              <a:solidFill>
                <a:srgbClr val="072063"/>
              </a:solidFill>
              <a:latin typeface="Arial" panose="020B0604020202020204" pitchFamily="34" charset="0"/>
            </a:endParaRPr>
          </a:p>
        </p:txBody>
      </p:sp>
      <p:sp>
        <p:nvSpPr>
          <p:cNvPr id="121" name="直角三角形 4"/>
          <p:cNvSpPr/>
          <p:nvPr/>
        </p:nvSpPr>
        <p:spPr>
          <a:xfrm rot="16200000" flipH="1" flipV="1">
            <a:off x="53975" y="287338"/>
            <a:ext cx="2020888" cy="1839913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直角三角形 4"/>
          <p:cNvSpPr/>
          <p:nvPr/>
        </p:nvSpPr>
        <p:spPr>
          <a:xfrm flipH="1">
            <a:off x="4970463" y="2998788"/>
            <a:ext cx="4043363" cy="3679825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340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6550"/>
            <a:ext cx="8229600" cy="5715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/>
              <a:t>国际中文教育专业硕士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7206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671153" y="1234770"/>
            <a:ext cx="7928693" cy="5123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   </a:t>
            </a:r>
            <a:r>
              <a:rPr altLang="zh-CN" dirty="0"/>
              <a:t>本学位点自2010年获批开始招生，专业代码045300。师资团队共</a:t>
            </a:r>
            <a:r>
              <a:rPr altLang="zh-CN" dirty="0" smtClean="0"/>
              <a:t>1</a:t>
            </a:r>
            <a:r>
              <a:rPr lang="en-US" altLang="zh-CN" dirty="0" smtClean="0"/>
              <a:t>7</a:t>
            </a:r>
            <a:r>
              <a:rPr altLang="zh-CN" dirty="0" smtClean="0"/>
              <a:t>人</a:t>
            </a:r>
            <a:r>
              <a:rPr altLang="zh-CN" dirty="0"/>
              <a:t>，</a:t>
            </a:r>
            <a:r>
              <a:rPr altLang="zh-CN" dirty="0" smtClean="0"/>
              <a:t>其中教授</a:t>
            </a:r>
            <a:r>
              <a:rPr lang="en-US" altLang="zh-CN" dirty="0" smtClean="0"/>
              <a:t>4</a:t>
            </a:r>
            <a:r>
              <a:rPr altLang="zh-CN" dirty="0" smtClean="0"/>
              <a:t>人</a:t>
            </a:r>
            <a:r>
              <a:rPr altLang="zh-CN" dirty="0"/>
              <a:t>，</a:t>
            </a:r>
            <a:r>
              <a:rPr altLang="zh-CN" dirty="0" smtClean="0"/>
              <a:t>副教授</a:t>
            </a:r>
            <a:r>
              <a:rPr lang="en-US" altLang="zh-CN" dirty="0" smtClean="0"/>
              <a:t>9</a:t>
            </a:r>
            <a:r>
              <a:rPr altLang="zh-CN" dirty="0" smtClean="0"/>
              <a:t>人</a:t>
            </a:r>
            <a:r>
              <a:rPr altLang="zh-CN" dirty="0"/>
              <a:t>，</a:t>
            </a:r>
            <a:r>
              <a:rPr altLang="zh-CN" dirty="0" smtClean="0"/>
              <a:t>讲师</a:t>
            </a:r>
            <a:r>
              <a:rPr lang="en-US" altLang="zh-CN" dirty="0" smtClean="0"/>
              <a:t>4</a:t>
            </a:r>
            <a:r>
              <a:rPr altLang="zh-CN" dirty="0" smtClean="0"/>
              <a:t>人</a:t>
            </a:r>
            <a:r>
              <a:rPr altLang="zh-CN" dirty="0"/>
              <a:t>，博士</a:t>
            </a:r>
            <a:r>
              <a:rPr altLang="zh-CN" dirty="0" smtClean="0"/>
              <a:t>1</a:t>
            </a:r>
            <a:r>
              <a:rPr lang="en-US" altLang="zh-CN" dirty="0" smtClean="0"/>
              <a:t>7</a:t>
            </a:r>
            <a:r>
              <a:rPr altLang="zh-CN" dirty="0" smtClean="0"/>
              <a:t>人</a:t>
            </a:r>
            <a:r>
              <a:rPr altLang="zh-CN" dirty="0"/>
              <a:t>，</a:t>
            </a:r>
            <a:r>
              <a:rPr altLang="zh-CN" dirty="0" smtClean="0"/>
              <a:t>海外经历教师</a:t>
            </a:r>
            <a:r>
              <a:rPr lang="en-US" altLang="zh-CN" dirty="0" smtClean="0"/>
              <a:t>6</a:t>
            </a:r>
            <a:r>
              <a:rPr altLang="zh-CN" dirty="0" smtClean="0"/>
              <a:t>人</a:t>
            </a:r>
            <a:r>
              <a:rPr altLang="zh-CN" dirty="0"/>
              <a:t>。</a:t>
            </a:r>
            <a:endParaRPr altLang="zh-CN" dirty="0"/>
          </a:p>
          <a:p>
            <a:pPr>
              <a:lnSpc>
                <a:spcPct val="150000"/>
              </a:lnSpc>
            </a:pPr>
            <a:r>
              <a:rPr altLang="zh-CN" dirty="0"/>
              <a:t>     </a:t>
            </a:r>
            <a:r>
              <a:rPr lang="en-US" altLang="zh-CN" dirty="0" smtClean="0"/>
              <a:t>  </a:t>
            </a:r>
            <a:r>
              <a:rPr altLang="zh-CN" dirty="0" smtClean="0"/>
              <a:t>近年来</a:t>
            </a:r>
            <a:r>
              <a:rPr altLang="zh-CN" dirty="0"/>
              <a:t>，</a:t>
            </a:r>
            <a:r>
              <a:rPr altLang="zh-CN" dirty="0" smtClean="0"/>
              <a:t>本学位点教师共获得国家社科基金项目</a:t>
            </a:r>
            <a:r>
              <a:rPr lang="en-US" altLang="zh-CN" dirty="0" smtClean="0"/>
              <a:t>36</a:t>
            </a:r>
            <a:r>
              <a:rPr altLang="zh-CN" dirty="0" smtClean="0"/>
              <a:t>项</a:t>
            </a:r>
            <a:r>
              <a:rPr altLang="zh-CN" dirty="0"/>
              <a:t>，</a:t>
            </a:r>
            <a:r>
              <a:rPr altLang="zh-CN" dirty="0" smtClean="0"/>
              <a:t>教育部人文社科项目</a:t>
            </a:r>
            <a:r>
              <a:rPr lang="en-US" altLang="zh-CN" dirty="0" smtClean="0"/>
              <a:t>11</a:t>
            </a:r>
            <a:r>
              <a:rPr altLang="zh-CN" dirty="0" smtClean="0"/>
              <a:t>项、语合中心重点课题1项；省部级科研项目</a:t>
            </a:r>
            <a:r>
              <a:rPr lang="en-US" altLang="zh-CN" dirty="0" smtClean="0"/>
              <a:t>81</a:t>
            </a:r>
            <a:r>
              <a:rPr altLang="zh-CN" dirty="0" smtClean="0"/>
              <a:t>项</a:t>
            </a:r>
            <a:r>
              <a:rPr altLang="zh-CN" dirty="0"/>
              <a:t>；</a:t>
            </a:r>
            <a:r>
              <a:rPr altLang="zh-CN" dirty="0" smtClean="0"/>
              <a:t>出版专著</a:t>
            </a:r>
            <a:r>
              <a:rPr lang="en-US" altLang="zh-CN" dirty="0" smtClean="0"/>
              <a:t>55</a:t>
            </a:r>
            <a:r>
              <a:rPr altLang="zh-CN" dirty="0" smtClean="0"/>
              <a:t>部</a:t>
            </a:r>
            <a:r>
              <a:rPr altLang="zh-CN" dirty="0"/>
              <a:t>，出版教材5部；在CSSCI</a:t>
            </a:r>
            <a:r>
              <a:rPr altLang="zh-CN" dirty="0" smtClean="0"/>
              <a:t>期刊发表论文</a:t>
            </a:r>
            <a:r>
              <a:rPr lang="en-US" altLang="zh-CN" dirty="0" smtClean="0"/>
              <a:t>102</a:t>
            </a:r>
            <a:r>
              <a:rPr altLang="zh-CN" dirty="0" smtClean="0"/>
              <a:t>篇</a:t>
            </a:r>
            <a:r>
              <a:rPr altLang="zh-CN" dirty="0"/>
              <a:t>；共获得省级社科优秀成果奖</a:t>
            </a:r>
            <a:r>
              <a:rPr altLang="zh-CN" dirty="0" smtClean="0"/>
              <a:t>1</a:t>
            </a:r>
            <a:r>
              <a:rPr lang="en-US" altLang="zh-CN" dirty="0" smtClean="0"/>
              <a:t>7</a:t>
            </a:r>
            <a:r>
              <a:rPr altLang="zh-CN" dirty="0" smtClean="0"/>
              <a:t>项</a:t>
            </a:r>
            <a:r>
              <a:rPr altLang="zh-CN" dirty="0"/>
              <a:t>，</a:t>
            </a:r>
            <a:r>
              <a:rPr altLang="zh-CN" dirty="0" smtClean="0"/>
              <a:t>其中一等奖</a:t>
            </a:r>
            <a:r>
              <a:rPr lang="en-US" altLang="zh-CN" dirty="0" smtClean="0"/>
              <a:t>3</a:t>
            </a:r>
            <a:r>
              <a:rPr altLang="zh-CN" dirty="0" smtClean="0"/>
              <a:t>项</a:t>
            </a:r>
            <a:r>
              <a:rPr altLang="zh-CN" dirty="0"/>
              <a:t>，</a:t>
            </a:r>
            <a:r>
              <a:rPr altLang="zh-CN" dirty="0" smtClean="0"/>
              <a:t>二等奖</a:t>
            </a:r>
            <a:r>
              <a:rPr lang="en-US" altLang="zh-CN" dirty="0" smtClean="0"/>
              <a:t>5</a:t>
            </a:r>
            <a:r>
              <a:rPr altLang="zh-CN" dirty="0" smtClean="0"/>
              <a:t>项</a:t>
            </a:r>
            <a:r>
              <a:rPr altLang="zh-CN" dirty="0"/>
              <a:t>，三等奖</a:t>
            </a:r>
            <a:r>
              <a:rPr altLang="zh-CN" dirty="0" smtClean="0"/>
              <a:t>1</a:t>
            </a:r>
            <a:r>
              <a:rPr lang="en-US" altLang="zh-CN" dirty="0" smtClean="0"/>
              <a:t>1</a:t>
            </a:r>
            <a:r>
              <a:rPr altLang="zh-CN" dirty="0" smtClean="0"/>
              <a:t>项</a:t>
            </a:r>
            <a:r>
              <a:rPr altLang="zh-CN" dirty="0"/>
              <a:t>；获得国家级教学成果奖二等奖1项，省级教学成果奖1项。</a:t>
            </a:r>
            <a:endParaRPr altLang="zh-CN" dirty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        截止到目前</a:t>
            </a:r>
            <a:r>
              <a:rPr altLang="zh-CN" dirty="0" smtClean="0"/>
              <a:t>，本学位点共招收研究生</a:t>
            </a:r>
            <a:r>
              <a:rPr lang="en-US" altLang="zh-CN" dirty="0" smtClean="0"/>
              <a:t>352</a:t>
            </a:r>
            <a:r>
              <a:rPr altLang="zh-CN" dirty="0" smtClean="0"/>
              <a:t>名</a:t>
            </a:r>
            <a:r>
              <a:rPr altLang="zh-CN" dirty="0"/>
              <a:t>，每年招收学生数量较为稳定；研究生全部按时毕业并取得硕士学位，</a:t>
            </a:r>
            <a:r>
              <a:rPr altLang="zh-CN" dirty="0" smtClean="0"/>
              <a:t>在各级专业期刊发表学术论文</a:t>
            </a:r>
            <a:r>
              <a:rPr lang="en-US" altLang="zh-CN" dirty="0" smtClean="0"/>
              <a:t>83</a:t>
            </a:r>
            <a:r>
              <a:rPr altLang="zh-CN" dirty="0" smtClean="0"/>
              <a:t>篇</a:t>
            </a:r>
            <a:r>
              <a:rPr altLang="zh-CN" dirty="0"/>
              <a:t>；</a:t>
            </a:r>
            <a:r>
              <a:rPr altLang="zh-CN" dirty="0" smtClean="0"/>
              <a:t>作为汉语文化</a:t>
            </a:r>
            <a:r>
              <a:rPr lang="zh-CN" altLang="en-US" dirty="0" smtClean="0"/>
              <a:t>的</a:t>
            </a:r>
            <a:r>
              <a:rPr altLang="zh-CN" dirty="0" err="1" smtClean="0"/>
              <a:t>国际推广志愿者</a:t>
            </a:r>
            <a:r>
              <a:rPr altLang="zh-CN" dirty="0" err="1"/>
              <a:t>，</a:t>
            </a:r>
            <a:r>
              <a:rPr altLang="zh-CN" dirty="0" err="1" smtClean="0"/>
              <a:t>赴</a:t>
            </a:r>
            <a:r>
              <a:rPr lang="zh-CN" altLang="en-US" dirty="0" smtClean="0"/>
              <a:t>西班牙、</a:t>
            </a:r>
            <a:r>
              <a:rPr altLang="zh-CN" dirty="0" err="1" smtClean="0"/>
              <a:t>印度尼西亚</a:t>
            </a:r>
            <a:r>
              <a:rPr altLang="zh-CN" dirty="0" err="1"/>
              <a:t>、泰国、</a:t>
            </a:r>
            <a:r>
              <a:rPr altLang="zh-CN" dirty="0" err="1" smtClean="0"/>
              <a:t>韩国等国</a:t>
            </a:r>
            <a:r>
              <a:rPr lang="zh-CN" altLang="en-US" dirty="0" smtClean="0"/>
              <a:t>的</a:t>
            </a:r>
            <a:r>
              <a:rPr altLang="zh-CN" dirty="0" err="1" smtClean="0"/>
              <a:t>人数占总学生数一半以上</a:t>
            </a:r>
            <a:r>
              <a:rPr altLang="zh-CN" dirty="0" smtClean="0"/>
              <a:t>；</a:t>
            </a:r>
            <a:r>
              <a:rPr lang="zh-CN" altLang="en-US" dirty="0" smtClean="0"/>
              <a:t>本专业</a:t>
            </a:r>
            <a:r>
              <a:rPr altLang="zh-CN" dirty="0" err="1" smtClean="0"/>
              <a:t>就业情况良好</a:t>
            </a:r>
            <a:r>
              <a:rPr altLang="zh-CN" dirty="0" err="1"/>
              <a:t>，主要在政府、</a:t>
            </a:r>
            <a:r>
              <a:rPr altLang="zh-CN" dirty="0" err="1" smtClean="0"/>
              <a:t>企事业单位从事</a:t>
            </a:r>
            <a:r>
              <a:rPr lang="zh-CN" altLang="en-US" dirty="0" smtClean="0"/>
              <a:t>相关</a:t>
            </a:r>
            <a:r>
              <a:rPr altLang="zh-CN" dirty="0" err="1" smtClean="0"/>
              <a:t>工作</a:t>
            </a:r>
            <a:r>
              <a:rPr altLang="zh-CN" dirty="0"/>
              <a:t>。</a:t>
            </a:r>
            <a:endParaRPr altLang="zh-CN" dirty="0"/>
          </a:p>
        </p:txBody>
      </p:sp>
      <p:sp>
        <p:nvSpPr>
          <p:cNvPr id="4" name="矩形 3"/>
          <p:cNvSpPr/>
          <p:nvPr/>
        </p:nvSpPr>
        <p:spPr>
          <a:xfrm>
            <a:off x="514350" y="1136015"/>
            <a:ext cx="8242300" cy="528066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Tm="3765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 rotWithShape="1">
          <a:blip r:embed="rId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" r="7205" b="57679"/>
          <a:stretch>
            <a:fillRect/>
          </a:stretch>
        </p:blipFill>
        <p:spPr bwMode="auto">
          <a:xfrm rot="10800000">
            <a:off x="971600" y="3463896"/>
            <a:ext cx="7272809" cy="46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1053592" y="2420888"/>
            <a:ext cx="6799262" cy="181588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2800" b="1" dirty="0" smtClean="0">
                <a:solidFill>
                  <a:srgbClr val="072063"/>
                </a:solidFill>
              </a:rPr>
              <a:t>欢迎同学们踊跃报考！</a:t>
            </a:r>
            <a:endParaRPr lang="en-US" altLang="zh-CN" sz="2800" b="1" dirty="0" smtClean="0">
              <a:solidFill>
                <a:srgbClr val="072063"/>
              </a:solidFill>
            </a:endParaRPr>
          </a:p>
          <a:p>
            <a:pPr algn="ctr" eaLnBrk="1" hangingPunct="1"/>
            <a:endParaRPr lang="en-US" altLang="zh-CN" sz="2800" b="1" dirty="0">
              <a:solidFill>
                <a:srgbClr val="072063"/>
              </a:solidFill>
            </a:endParaRPr>
          </a:p>
          <a:p>
            <a:pPr algn="ctr" eaLnBrk="1" hangingPunct="1"/>
            <a:endParaRPr lang="en-US" altLang="zh-CN" sz="2800" b="1" dirty="0" smtClean="0">
              <a:solidFill>
                <a:srgbClr val="072063"/>
              </a:solidFill>
            </a:endParaRPr>
          </a:p>
          <a:p>
            <a:pPr algn="ctr" eaLnBrk="1" hangingPunct="1"/>
            <a:r>
              <a:rPr lang="zh-CN" altLang="en-US" sz="2800" b="1" dirty="0" smtClean="0">
                <a:solidFill>
                  <a:srgbClr val="072063"/>
                </a:solidFill>
              </a:rPr>
              <a:t>中文系大家庭欢迎您！</a:t>
            </a:r>
            <a:endParaRPr lang="zh-CN" altLang="en-US" sz="2800" b="1" dirty="0">
              <a:solidFill>
                <a:srgbClr val="072063"/>
              </a:solidFill>
            </a:endParaRPr>
          </a:p>
        </p:txBody>
      </p:sp>
      <p:sp>
        <p:nvSpPr>
          <p:cNvPr id="7" name="直角三角形 4"/>
          <p:cNvSpPr/>
          <p:nvPr/>
        </p:nvSpPr>
        <p:spPr>
          <a:xfrm flipH="1">
            <a:off x="4970463" y="2998788"/>
            <a:ext cx="4043363" cy="3679825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956300" y="4941888"/>
            <a:ext cx="2936875" cy="1544637"/>
            <a:chOff x="5940152" y="4941168"/>
            <a:chExt cx="2935963" cy="1545834"/>
          </a:xfrm>
        </p:grpSpPr>
        <p:sp>
          <p:nvSpPr>
            <p:cNvPr id="9" name="椭圆 8"/>
            <p:cNvSpPr/>
            <p:nvPr/>
          </p:nvSpPr>
          <p:spPr>
            <a:xfrm>
              <a:off x="5940152" y="5517232"/>
              <a:ext cx="2935963" cy="93610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68000"/>
                  </a:schemeClr>
                </a:gs>
                <a:gs pos="100000">
                  <a:schemeClr val="tx1">
                    <a:lumMod val="65000"/>
                    <a:lumOff val="35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pic>
          <p:nvPicPr>
            <p:cNvPr id="20489" name="Picture 5" descr="C:\Users\ABC\Desktop\Nipic_11005352_20140416191438596132.png"/>
            <p:cNvPicPr>
              <a:picLocks noChangeAspect="1"/>
            </p:cNvPicPr>
            <p:nvPr/>
          </p:nvPicPr>
          <p:blipFill>
            <a:blip r:embed="rId2">
              <a:grayscl/>
            </a:blip>
            <a:stretch>
              <a:fillRect/>
            </a:stretch>
          </p:blipFill>
          <p:spPr>
            <a:xfrm>
              <a:off x="6336172" y="4941168"/>
              <a:ext cx="2274444" cy="1545834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1" name="直角三角形 4"/>
          <p:cNvSpPr/>
          <p:nvPr/>
        </p:nvSpPr>
        <p:spPr>
          <a:xfrm rot="16200000" flipH="1" flipV="1">
            <a:off x="53975" y="287338"/>
            <a:ext cx="2020888" cy="1839913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995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角三角形 4"/>
          <p:cNvSpPr/>
          <p:nvPr/>
        </p:nvSpPr>
        <p:spPr>
          <a:xfrm flipH="1">
            <a:off x="4970463" y="2998788"/>
            <a:ext cx="4043363" cy="3679825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956300" y="4941888"/>
            <a:ext cx="2936875" cy="1544637"/>
            <a:chOff x="5940152" y="4941168"/>
            <a:chExt cx="2935963" cy="1545834"/>
          </a:xfrm>
        </p:grpSpPr>
        <p:sp>
          <p:nvSpPr>
            <p:cNvPr id="10" name="椭圆 9"/>
            <p:cNvSpPr/>
            <p:nvPr/>
          </p:nvSpPr>
          <p:spPr>
            <a:xfrm>
              <a:off x="5940152" y="5517232"/>
              <a:ext cx="2935963" cy="93610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68000"/>
                  </a:schemeClr>
                </a:gs>
                <a:gs pos="100000">
                  <a:schemeClr val="tx1">
                    <a:lumMod val="65000"/>
                    <a:lumOff val="35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pic>
          <p:nvPicPr>
            <p:cNvPr id="4155" name="Picture 5" descr="C:\Users\ABC\Desktop\Nipic_11005352_20140416191438596132.png"/>
            <p:cNvPicPr>
              <a:picLocks noChangeAspect="1"/>
            </p:cNvPicPr>
            <p:nvPr/>
          </p:nvPicPr>
          <p:blipFill>
            <a:blip r:embed="rId1">
              <a:grayscl/>
            </a:blip>
            <a:stretch>
              <a:fillRect/>
            </a:stretch>
          </p:blipFill>
          <p:spPr>
            <a:xfrm>
              <a:off x="6336172" y="4941168"/>
              <a:ext cx="2274444" cy="1545834"/>
            </a:xfrm>
            <a:prstGeom prst="rect">
              <a:avLst/>
            </a:prstGeom>
            <a:noFill/>
            <a:ln w="9525">
              <a:noFill/>
            </a:ln>
          </p:spPr>
        </p:pic>
      </p:grpSp>
      <p:cxnSp>
        <p:nvCxnSpPr>
          <p:cNvPr id="14" name="直接连接符 13"/>
          <p:cNvCxnSpPr/>
          <p:nvPr/>
        </p:nvCxnSpPr>
        <p:spPr>
          <a:xfrm>
            <a:off x="3419475" y="2189480"/>
            <a:ext cx="295338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标题 15"/>
          <p:cNvSpPr>
            <a:spLocks noGrp="1"/>
          </p:cNvSpPr>
          <p:nvPr>
            <p:ph type="title"/>
          </p:nvPr>
        </p:nvSpPr>
        <p:spPr>
          <a:xfrm>
            <a:off x="457200" y="336550"/>
            <a:ext cx="8229600" cy="5715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7206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目录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7206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29" name="组合 3128"/>
          <p:cNvGrpSpPr/>
          <p:nvPr/>
        </p:nvGrpSpPr>
        <p:grpSpPr>
          <a:xfrm>
            <a:off x="3303588" y="2574925"/>
            <a:ext cx="3140075" cy="417513"/>
            <a:chOff x="3303678" y="2574743"/>
            <a:chExt cx="3140530" cy="417540"/>
          </a:xfrm>
        </p:grpSpPr>
        <p:sp>
          <p:nvSpPr>
            <p:cNvPr id="4150" name="TextBox 47"/>
            <p:cNvSpPr txBox="1"/>
            <p:nvPr/>
          </p:nvSpPr>
          <p:spPr>
            <a:xfrm>
              <a:off x="3303678" y="2574743"/>
              <a:ext cx="3140530" cy="39880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zh-CN" altLang="en-US" sz="2000" b="1" dirty="0" smtClean="0">
                  <a:solidFill>
                    <a:srgbClr val="072063"/>
                  </a:solidFill>
                  <a:latin typeface="Arial" panose="020B0604020202020204" pitchFamily="34" charset="0"/>
                </a:rPr>
                <a:t>文学类学硕</a:t>
              </a:r>
              <a:endParaRPr lang="zh-CN" altLang="en-US" sz="2000" b="1" dirty="0">
                <a:solidFill>
                  <a:srgbClr val="072063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49" name="直接连接符 48"/>
            <p:cNvCxnSpPr/>
            <p:nvPr/>
          </p:nvCxnSpPr>
          <p:spPr>
            <a:xfrm>
              <a:off x="3419872" y="2992283"/>
              <a:ext cx="2954123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31" name="组合 3130"/>
          <p:cNvGrpSpPr/>
          <p:nvPr/>
        </p:nvGrpSpPr>
        <p:grpSpPr>
          <a:xfrm>
            <a:off x="3303588" y="3375343"/>
            <a:ext cx="3140075" cy="418782"/>
            <a:chOff x="3303678" y="3376007"/>
            <a:chExt cx="3140530" cy="418810"/>
          </a:xfrm>
        </p:grpSpPr>
        <p:sp>
          <p:nvSpPr>
            <p:cNvPr id="4148" name="TextBox 51"/>
            <p:cNvSpPr txBox="1"/>
            <p:nvPr/>
          </p:nvSpPr>
          <p:spPr>
            <a:xfrm>
              <a:off x="3303678" y="3376007"/>
              <a:ext cx="3140530" cy="3988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zh-CN" altLang="en-US" sz="2000" b="1" dirty="0" smtClean="0">
                  <a:solidFill>
                    <a:srgbClr val="072063"/>
                  </a:solidFill>
                  <a:latin typeface="Arial" panose="020B0604020202020204" pitchFamily="34" charset="0"/>
                </a:rPr>
                <a:t>语言类学硕</a:t>
              </a:r>
              <a:endParaRPr lang="zh-CN" altLang="en-US" sz="2000" b="1" dirty="0">
                <a:solidFill>
                  <a:srgbClr val="072063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53" name="直接连接符 52"/>
            <p:cNvCxnSpPr/>
            <p:nvPr/>
          </p:nvCxnSpPr>
          <p:spPr>
            <a:xfrm>
              <a:off x="3419872" y="3794817"/>
              <a:ext cx="2954123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33" name="组合 3132"/>
          <p:cNvGrpSpPr/>
          <p:nvPr/>
        </p:nvGrpSpPr>
        <p:grpSpPr>
          <a:xfrm>
            <a:off x="3325813" y="4265295"/>
            <a:ext cx="3140075" cy="419100"/>
            <a:chOff x="3303678" y="4982345"/>
            <a:chExt cx="3140530" cy="417540"/>
          </a:xfrm>
        </p:grpSpPr>
        <p:sp>
          <p:nvSpPr>
            <p:cNvPr id="4144" name="TextBox 59"/>
            <p:cNvSpPr txBox="1"/>
            <p:nvPr/>
          </p:nvSpPr>
          <p:spPr>
            <a:xfrm>
              <a:off x="3303678" y="4982345"/>
              <a:ext cx="3140530" cy="39729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zh-CN" altLang="en-US" sz="2000" b="1" dirty="0" smtClean="0">
                  <a:solidFill>
                    <a:srgbClr val="072063"/>
                  </a:solidFill>
                  <a:latin typeface="Arial" panose="020B0604020202020204" pitchFamily="34" charset="0"/>
                </a:rPr>
                <a:t>国际中文教育专硕</a:t>
              </a:r>
              <a:endParaRPr lang="zh-CN" altLang="en-US" sz="2000" b="1" dirty="0">
                <a:solidFill>
                  <a:srgbClr val="072063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61" name="直接连接符 60"/>
            <p:cNvCxnSpPr/>
            <p:nvPr/>
          </p:nvCxnSpPr>
          <p:spPr>
            <a:xfrm>
              <a:off x="3419872" y="5399885"/>
              <a:ext cx="2954123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直角三角形 4"/>
          <p:cNvSpPr/>
          <p:nvPr/>
        </p:nvSpPr>
        <p:spPr>
          <a:xfrm rot="16200000" flipH="1" flipV="1">
            <a:off x="53975" y="287338"/>
            <a:ext cx="2020888" cy="1839913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753485" y="1849120"/>
            <a:ext cx="2240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buClrTx/>
              <a:buSzTx/>
              <a:buFontTx/>
            </a:pPr>
            <a:r>
              <a:rPr lang="zh-CN" altLang="en-US" sz="2000" b="1" dirty="0" smtClean="0">
                <a:solidFill>
                  <a:srgbClr val="072063"/>
                </a:solidFill>
              </a:rPr>
              <a:t>历史概况</a:t>
            </a:r>
            <a:endParaRPr lang="zh-CN" altLang="en-US" sz="2000" b="1" dirty="0">
              <a:solidFill>
                <a:srgbClr val="072063"/>
              </a:solidFill>
            </a:endParaRPr>
          </a:p>
        </p:txBody>
      </p:sp>
    </p:spTree>
  </p:cSld>
  <p:clrMapOvr>
    <a:masterClrMapping/>
  </p:clrMapOvr>
  <p:transition spd="med" advTm="494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" r="7205" b="57679"/>
          <a:stretch>
            <a:fillRect/>
          </a:stretch>
        </p:blipFill>
        <p:spPr bwMode="auto">
          <a:xfrm rot="10800000">
            <a:off x="971600" y="4221088"/>
            <a:ext cx="7272809" cy="46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" r="7205" b="57679"/>
          <a:stretch>
            <a:fillRect/>
          </a:stretch>
        </p:blipFill>
        <p:spPr bwMode="auto">
          <a:xfrm rot="10800000" flipV="1">
            <a:off x="957112" y="2132856"/>
            <a:ext cx="7272809" cy="46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2679700" y="3133090"/>
            <a:ext cx="47929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3200" b="1" dirty="0">
                <a:solidFill>
                  <a:srgbClr val="072063"/>
                </a:solidFill>
                <a:latin typeface="Arial" panose="020B0604020202020204" pitchFamily="34" charset="0"/>
              </a:rPr>
              <a:t>Part 1  </a:t>
            </a:r>
            <a:r>
              <a:rPr lang="zh-CN" altLang="en-US" sz="3200" b="1" dirty="0" smtClean="0">
                <a:solidFill>
                  <a:srgbClr val="072063"/>
                </a:solidFill>
                <a:latin typeface="Arial" panose="020B0604020202020204" pitchFamily="34" charset="0"/>
              </a:rPr>
              <a:t>历史概况</a:t>
            </a:r>
            <a:endParaRPr lang="zh-CN" altLang="en-US" sz="3200" b="1" dirty="0">
              <a:solidFill>
                <a:srgbClr val="072063"/>
              </a:solidFill>
              <a:latin typeface="Arial" panose="020B0604020202020204" pitchFamily="34" charset="0"/>
            </a:endParaRPr>
          </a:p>
        </p:txBody>
      </p:sp>
      <p:sp>
        <p:nvSpPr>
          <p:cNvPr id="121" name="直角三角形 4"/>
          <p:cNvSpPr/>
          <p:nvPr/>
        </p:nvSpPr>
        <p:spPr>
          <a:xfrm rot="16200000" flipH="1" flipV="1">
            <a:off x="53975" y="287338"/>
            <a:ext cx="2020888" cy="1839913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直角三角形 4"/>
          <p:cNvSpPr/>
          <p:nvPr/>
        </p:nvSpPr>
        <p:spPr>
          <a:xfrm flipH="1">
            <a:off x="4970463" y="2998788"/>
            <a:ext cx="4043363" cy="3679825"/>
          </a:xfrm>
          <a:custGeom>
            <a:avLst/>
            <a:gdLst>
              <a:gd name="connsiteX0" fmla="*/ 0 w 5233726"/>
              <a:gd name="connsiteY0" fmla="*/ 6489848 h 6489848"/>
              <a:gd name="connsiteX1" fmla="*/ 0 w 5233726"/>
              <a:gd name="connsiteY1" fmla="*/ 0 h 6489848"/>
              <a:gd name="connsiteX2" fmla="*/ 5233726 w 5233726"/>
              <a:gd name="connsiteY2" fmla="*/ 6489848 h 6489848"/>
              <a:gd name="connsiteX3" fmla="*/ 0 w 5233726"/>
              <a:gd name="connsiteY3" fmla="*/ 6489848 h 6489848"/>
              <a:gd name="connsiteX0-1" fmla="*/ 0 w 5233726"/>
              <a:gd name="connsiteY0-2" fmla="*/ 6489848 h 6489848"/>
              <a:gd name="connsiteX1-3" fmla="*/ 0 w 5233726"/>
              <a:gd name="connsiteY1-4" fmla="*/ 0 h 6489848"/>
              <a:gd name="connsiteX2-5" fmla="*/ 5233726 w 5233726"/>
              <a:gd name="connsiteY2-6" fmla="*/ 6489848 h 6489848"/>
              <a:gd name="connsiteX3-7" fmla="*/ 0 w 5233726"/>
              <a:gd name="connsiteY3-8" fmla="*/ 6489848 h 6489848"/>
              <a:gd name="connsiteX0-9" fmla="*/ 0 w 5233726"/>
              <a:gd name="connsiteY0-10" fmla="*/ 6489848 h 6489848"/>
              <a:gd name="connsiteX1-11" fmla="*/ 0 w 5233726"/>
              <a:gd name="connsiteY1-12" fmla="*/ 0 h 6489848"/>
              <a:gd name="connsiteX2-13" fmla="*/ 5233726 w 5233726"/>
              <a:gd name="connsiteY2-14" fmla="*/ 6489848 h 6489848"/>
              <a:gd name="connsiteX3-15" fmla="*/ 0 w 5233726"/>
              <a:gd name="connsiteY3-16" fmla="*/ 6489848 h 6489848"/>
              <a:gd name="connsiteX0-17" fmla="*/ 0 w 5233726"/>
              <a:gd name="connsiteY0-18" fmla="*/ 6489848 h 6489848"/>
              <a:gd name="connsiteX1-19" fmla="*/ 0 w 5233726"/>
              <a:gd name="connsiteY1-20" fmla="*/ 0 h 6489848"/>
              <a:gd name="connsiteX2-21" fmla="*/ 5233726 w 5233726"/>
              <a:gd name="connsiteY2-22" fmla="*/ 6489848 h 6489848"/>
              <a:gd name="connsiteX3-23" fmla="*/ 0 w 5233726"/>
              <a:gd name="connsiteY3-24" fmla="*/ 6489848 h 64898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233726" h="6489848">
                <a:moveTo>
                  <a:pt x="0" y="6489848"/>
                </a:moveTo>
                <a:lnTo>
                  <a:pt x="0" y="0"/>
                </a:lnTo>
                <a:cubicBezTo>
                  <a:pt x="4675" y="2201383"/>
                  <a:pt x="2866851" y="6485565"/>
                  <a:pt x="5233726" y="6489848"/>
                </a:cubicBezTo>
                <a:lnTo>
                  <a:pt x="0" y="6489848"/>
                </a:lnTo>
                <a:close/>
              </a:path>
            </a:pathLst>
          </a:custGeom>
          <a:solidFill>
            <a:srgbClr val="07206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290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6550"/>
            <a:ext cx="8229600" cy="5715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7206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历史概况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7206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" y="1098550"/>
            <a:ext cx="8430895" cy="279640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266700" eaLnBrk="1" hangingPunct="1">
              <a:lnSpc>
                <a:spcPct val="150000"/>
              </a:lnSpc>
              <a:spcBef>
                <a:spcPts val="0"/>
              </a:spcBef>
            </a:pPr>
            <a:r>
              <a:rPr lang="zh-CN" altLang="zh-CN" sz="2400" dirty="0"/>
              <a:t>中国语言文学一级学科学位点（专业代码</a:t>
            </a:r>
            <a:r>
              <a:rPr lang="en-US" altLang="zh-CN" sz="2400" dirty="0"/>
              <a:t>050100</a:t>
            </a:r>
            <a:r>
              <a:rPr lang="zh-CN" altLang="zh-CN" sz="2400" dirty="0"/>
              <a:t>），包括文学类和语言类两个二级学科，其中二级学位点“汉语言文字学”由</a:t>
            </a:r>
            <a:r>
              <a:rPr lang="en-US" altLang="zh-CN" sz="2400" dirty="0"/>
              <a:t>1986</a:t>
            </a:r>
            <a:r>
              <a:rPr lang="zh-CN" altLang="zh-CN" sz="2400" dirty="0"/>
              <a:t>年开始招生，至今已经有</a:t>
            </a:r>
            <a:r>
              <a:rPr lang="en-US" altLang="zh-CN" sz="2400" dirty="0"/>
              <a:t>30</a:t>
            </a:r>
            <a:r>
              <a:rPr lang="zh-CN" altLang="zh-CN" sz="2400" dirty="0"/>
              <a:t>多年的培养历史；文学类也于</a:t>
            </a:r>
            <a:r>
              <a:rPr lang="en-US" altLang="zh-CN" sz="2400" dirty="0"/>
              <a:t>1993</a:t>
            </a:r>
            <a:r>
              <a:rPr lang="zh-CN" altLang="zh-CN" sz="2400" dirty="0"/>
              <a:t>年开始招生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  <a:p>
            <a:pPr indent="266700"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altLang="zh-CN" sz="2400" dirty="0" smtClean="0"/>
              <a:t>2018</a:t>
            </a:r>
            <a:r>
              <a:rPr lang="zh-CN" altLang="en-US" sz="2400" dirty="0" smtClean="0"/>
              <a:t>年获中国语言文学一级学科博士学位授予权。</a:t>
            </a:r>
            <a:endParaRPr lang="en-US" altLang="zh-CN" sz="2400" dirty="0"/>
          </a:p>
        </p:txBody>
      </p:sp>
      <p:pic>
        <p:nvPicPr>
          <p:cNvPr id="3" name="图片 2" descr="2023062422340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587818" y="4765040"/>
            <a:ext cx="5268595" cy="1724660"/>
          </a:xfrm>
          <a:prstGeom prst="rect">
            <a:avLst/>
          </a:prstGeom>
        </p:spPr>
      </p:pic>
      <p:pic>
        <p:nvPicPr>
          <p:cNvPr id="4" name="图片 3" descr="202306242235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8135" y="3895090"/>
            <a:ext cx="5270500" cy="1013460"/>
          </a:xfrm>
          <a:prstGeom prst="rect">
            <a:avLst/>
          </a:prstGeom>
        </p:spPr>
      </p:pic>
    </p:spTree>
  </p:cSld>
  <p:clrMapOvr>
    <a:masterClrMapping/>
  </p:clrMapOvr>
  <p:transition spd="med" advTm="348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6550"/>
            <a:ext cx="8229600" cy="571500"/>
          </a:xfrm>
        </p:spPr>
        <p:txBody>
          <a:bodyPr/>
          <a:lstStyle/>
          <a:p>
            <a:pPr lvl="0">
              <a:defRPr/>
            </a:pPr>
            <a:r>
              <a:rPr lang="en-US" altLang="zh-CN" dirty="0">
                <a:latin typeface="Arial" panose="020B0604020202020204" pitchFamily="34" charset="0"/>
              </a:rPr>
              <a:t>Part </a:t>
            </a:r>
            <a:r>
              <a:rPr lang="en-US" altLang="zh-CN" dirty="0" smtClean="0">
                <a:latin typeface="Arial" panose="020B0604020202020204" pitchFamily="34" charset="0"/>
              </a:rPr>
              <a:t>1 </a:t>
            </a:r>
            <a:r>
              <a:rPr lang="zh-CN" altLang="zh-CN" dirty="0" smtClean="0"/>
              <a:t>文学</a:t>
            </a:r>
            <a:r>
              <a:rPr lang="zh-CN" altLang="zh-CN" dirty="0"/>
              <a:t>类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7206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1412776"/>
            <a:ext cx="6028417" cy="46158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dirty="0"/>
              <a:t>文学类包括五个培养方向，分别</a:t>
            </a:r>
            <a:r>
              <a:rPr lang="zh-CN" altLang="zh-CN" sz="2800" dirty="0" smtClean="0"/>
              <a:t>是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01</a:t>
            </a:r>
            <a:r>
              <a:rPr lang="en-US" altLang="zh-CN" sz="2800" dirty="0"/>
              <a:t>(</a:t>
            </a:r>
            <a:r>
              <a:rPr lang="zh-CN" altLang="zh-CN" sz="2800" dirty="0"/>
              <a:t>全日制</a:t>
            </a:r>
            <a:r>
              <a:rPr lang="en-US" altLang="zh-CN" sz="2800" dirty="0"/>
              <a:t>)</a:t>
            </a:r>
            <a:r>
              <a:rPr lang="zh-CN" altLang="zh-CN" sz="2800" dirty="0" smtClean="0"/>
              <a:t>文艺学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02</a:t>
            </a:r>
            <a:r>
              <a:rPr lang="en-US" altLang="zh-CN" sz="2800" dirty="0"/>
              <a:t>(</a:t>
            </a:r>
            <a:r>
              <a:rPr lang="zh-CN" altLang="zh-CN" sz="2800" dirty="0"/>
              <a:t>全日制</a:t>
            </a:r>
            <a:r>
              <a:rPr lang="en-US" altLang="zh-CN" sz="2800" dirty="0"/>
              <a:t>)</a:t>
            </a:r>
            <a:r>
              <a:rPr lang="zh-CN" altLang="zh-CN" sz="2800" dirty="0"/>
              <a:t>中国古典</a:t>
            </a:r>
            <a:r>
              <a:rPr lang="zh-CN" altLang="zh-CN" sz="2800" dirty="0" smtClean="0"/>
              <a:t>文献学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03</a:t>
            </a:r>
            <a:r>
              <a:rPr lang="en-US" altLang="zh-CN" sz="2800" dirty="0"/>
              <a:t>(</a:t>
            </a:r>
            <a:r>
              <a:rPr lang="zh-CN" altLang="zh-CN" sz="2800" dirty="0"/>
              <a:t>全日制</a:t>
            </a:r>
            <a:r>
              <a:rPr lang="en-US" altLang="zh-CN" sz="2800" dirty="0"/>
              <a:t>)</a:t>
            </a:r>
            <a:r>
              <a:rPr lang="zh-CN" altLang="zh-CN" sz="2800" dirty="0"/>
              <a:t>中国古代</a:t>
            </a:r>
            <a:r>
              <a:rPr lang="zh-CN" altLang="zh-CN" sz="2800" dirty="0" smtClean="0"/>
              <a:t>文学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04</a:t>
            </a:r>
            <a:r>
              <a:rPr lang="en-US" altLang="zh-CN" sz="2800" dirty="0"/>
              <a:t>(</a:t>
            </a:r>
            <a:r>
              <a:rPr lang="zh-CN" altLang="zh-CN" sz="2800" dirty="0"/>
              <a:t>全日制</a:t>
            </a:r>
            <a:r>
              <a:rPr lang="en-US" altLang="zh-CN" sz="2800" dirty="0"/>
              <a:t>)</a:t>
            </a:r>
            <a:r>
              <a:rPr lang="zh-CN" altLang="zh-CN" sz="2800" dirty="0"/>
              <a:t>中国现当代</a:t>
            </a:r>
            <a:r>
              <a:rPr lang="zh-CN" altLang="zh-CN" sz="2800" dirty="0" smtClean="0"/>
              <a:t>文学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05</a:t>
            </a:r>
            <a:r>
              <a:rPr lang="en-US" altLang="zh-CN" sz="2800" dirty="0"/>
              <a:t>(</a:t>
            </a:r>
            <a:r>
              <a:rPr lang="zh-CN" altLang="zh-CN" sz="2800" dirty="0"/>
              <a:t>全日制</a:t>
            </a:r>
            <a:r>
              <a:rPr lang="en-US" altLang="zh-CN" sz="2800" dirty="0"/>
              <a:t>)</a:t>
            </a:r>
            <a:r>
              <a:rPr lang="zh-CN" altLang="zh-CN" sz="2800" dirty="0"/>
              <a:t>比较文学与世界</a:t>
            </a:r>
            <a:r>
              <a:rPr lang="zh-CN" altLang="zh-CN" sz="2800" dirty="0" smtClean="0"/>
              <a:t>文学</a:t>
            </a:r>
            <a:endParaRPr lang="zh-CN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/>
              <a:t>06</a:t>
            </a:r>
            <a:r>
              <a:rPr lang="en-US" altLang="zh-CN" sz="2800" dirty="0">
                <a:sym typeface="+mn-ea"/>
              </a:rPr>
              <a:t>(</a:t>
            </a:r>
            <a:r>
              <a:rPr lang="zh-CN" altLang="en-US" sz="2800" dirty="0"/>
              <a:t>全日制</a:t>
            </a:r>
            <a:r>
              <a:rPr lang="en-US" altLang="zh-CN" sz="2800" dirty="0">
                <a:sym typeface="+mn-ea"/>
              </a:rPr>
              <a:t>)</a:t>
            </a:r>
            <a:r>
              <a:rPr lang="zh-CN" altLang="en-US" sz="2800" dirty="0"/>
              <a:t>创意写作</a:t>
            </a:r>
            <a:endParaRPr lang="zh-CN" altLang="en-US" sz="2800" dirty="0"/>
          </a:p>
        </p:txBody>
      </p:sp>
    </p:spTree>
  </p:cSld>
  <p:clrMapOvr>
    <a:masterClrMapping/>
  </p:clrMapOvr>
  <p:transition spd="med" advTm="473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14350" y="1124744"/>
            <a:ext cx="8242300" cy="435864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71"/>
          <p:cNvSpPr txBox="1"/>
          <p:nvPr/>
        </p:nvSpPr>
        <p:spPr>
          <a:xfrm>
            <a:off x="691072" y="1268760"/>
            <a:ext cx="8065578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</a:t>
            </a:r>
            <a:r>
              <a:rPr lang="zh-CN" altLang="en-US" sz="2000" dirty="0"/>
              <a:t>文艺学专业现有教师</a:t>
            </a:r>
            <a:r>
              <a:rPr lang="en-US" altLang="zh-CN" sz="2000" dirty="0"/>
              <a:t>11</a:t>
            </a:r>
            <a:r>
              <a:rPr lang="zh-CN" altLang="en-US" sz="2000" dirty="0"/>
              <a:t>人。其中教授</a:t>
            </a:r>
            <a:r>
              <a:rPr lang="en-US" altLang="zh-CN" sz="2000" dirty="0"/>
              <a:t>5</a:t>
            </a:r>
            <a:r>
              <a:rPr lang="zh-CN" altLang="en-US" sz="2000" dirty="0"/>
              <a:t>人，博士生导师</a:t>
            </a:r>
            <a:r>
              <a:rPr lang="en-US" altLang="zh-CN" sz="2000" dirty="0"/>
              <a:t>3</a:t>
            </a:r>
            <a:r>
              <a:rPr lang="zh-CN" altLang="en-US" sz="2000" dirty="0"/>
              <a:t>人，副教授</a:t>
            </a:r>
            <a:r>
              <a:rPr lang="en-US" altLang="zh-CN" sz="2000" dirty="0"/>
              <a:t>3</a:t>
            </a:r>
            <a:r>
              <a:rPr lang="zh-CN" altLang="en-US" sz="2000" dirty="0"/>
              <a:t>人，讲师</a:t>
            </a:r>
            <a:r>
              <a:rPr lang="en-US" altLang="zh-CN" sz="2000" dirty="0"/>
              <a:t>3</a:t>
            </a:r>
            <a:r>
              <a:rPr lang="zh-CN" altLang="en-US" sz="2000" dirty="0"/>
              <a:t>人，海外经历教师</a:t>
            </a:r>
            <a:r>
              <a:rPr lang="en-US" altLang="zh-CN" sz="2000" dirty="0"/>
              <a:t>7</a:t>
            </a:r>
            <a:r>
              <a:rPr lang="zh-CN" altLang="en-US" sz="2000" dirty="0"/>
              <a:t>人；近年来主持国家社科基金项目</a:t>
            </a:r>
            <a:r>
              <a:rPr lang="en-US" altLang="zh-CN" sz="2000" dirty="0"/>
              <a:t>9</a:t>
            </a:r>
            <a:r>
              <a:rPr lang="zh-CN" altLang="en-US" sz="2000" dirty="0"/>
              <a:t>项，其中重点项目</a:t>
            </a:r>
            <a:r>
              <a:rPr lang="en-US" altLang="zh-CN" sz="2000" dirty="0"/>
              <a:t>1</a:t>
            </a:r>
            <a:r>
              <a:rPr lang="zh-CN" altLang="en-US" sz="2000" dirty="0"/>
              <a:t>项；在《文学评论》《扬子江评论》《学习与探索》《学术研究》《江淮论坛》《山东社会科学》等期刊以及新华网发表学术论文</a:t>
            </a:r>
            <a:r>
              <a:rPr lang="en-US" altLang="zh-CN" sz="2000" dirty="0"/>
              <a:t>100</a:t>
            </a:r>
            <a:r>
              <a:rPr lang="zh-CN" altLang="en-US" sz="2000" dirty="0"/>
              <a:t>余篇，出版专著</a:t>
            </a:r>
            <a:r>
              <a:rPr lang="en-US" altLang="zh-CN" sz="2000" dirty="0"/>
              <a:t>12</a:t>
            </a:r>
            <a:r>
              <a:rPr lang="zh-CN" altLang="en-US" sz="2000" dirty="0"/>
              <a:t>部。获江西省社科优秀成果奖</a:t>
            </a:r>
            <a:r>
              <a:rPr lang="en-US" altLang="zh-CN" sz="2000" dirty="0"/>
              <a:t>6</a:t>
            </a:r>
            <a:r>
              <a:rPr lang="zh-CN" altLang="en-US" sz="2000" dirty="0"/>
              <a:t>项，其中一等奖</a:t>
            </a:r>
            <a:r>
              <a:rPr lang="en-US" altLang="zh-CN" sz="2000" dirty="0"/>
              <a:t>1</a:t>
            </a:r>
            <a:r>
              <a:rPr lang="zh-CN" altLang="en-US" sz="2000" dirty="0"/>
              <a:t>项、二等奖</a:t>
            </a:r>
            <a:r>
              <a:rPr lang="en-US" altLang="zh-CN" sz="2000" dirty="0"/>
              <a:t>2</a:t>
            </a:r>
            <a:r>
              <a:rPr lang="zh-CN" altLang="en-US" sz="2000" dirty="0"/>
              <a:t>项、三等奖</a:t>
            </a:r>
            <a:r>
              <a:rPr lang="en-US" altLang="zh-CN" sz="2000" dirty="0"/>
              <a:t>3</a:t>
            </a:r>
            <a:r>
              <a:rPr lang="zh-CN" altLang="en-US" sz="2000" dirty="0"/>
              <a:t>项。</a:t>
            </a:r>
            <a:endParaRPr lang="zh-CN" altLang="en-US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    </a:t>
            </a:r>
            <a:r>
              <a:rPr lang="zh-CN" altLang="zh-CN" sz="2000" dirty="0"/>
              <a:t>本方向</a:t>
            </a:r>
            <a:r>
              <a:rPr lang="en-US" altLang="zh-CN" sz="2000" dirty="0"/>
              <a:t>1998</a:t>
            </a:r>
            <a:r>
              <a:rPr lang="zh-CN" altLang="zh-CN" sz="2000" dirty="0"/>
              <a:t>年开始招生</a:t>
            </a:r>
            <a:r>
              <a:rPr lang="zh-CN" altLang="zh-CN" sz="2000" dirty="0" smtClean="0"/>
              <a:t>，研究生</a:t>
            </a:r>
            <a:r>
              <a:rPr lang="zh-CN" altLang="zh-CN" sz="2000" dirty="0"/>
              <a:t>全部按时毕业并取得硕士</a:t>
            </a:r>
            <a:r>
              <a:rPr lang="zh-CN" altLang="zh-CN" sz="2000" dirty="0" smtClean="0"/>
              <a:t>学位</a:t>
            </a:r>
            <a:r>
              <a:rPr lang="zh-CN" altLang="en-US" sz="2000" dirty="0" smtClean="0"/>
              <a:t>。</a:t>
            </a:r>
            <a:r>
              <a:rPr lang="zh-CN" altLang="zh-CN" sz="2000" dirty="0" smtClean="0"/>
              <a:t>学生</a:t>
            </a:r>
            <a:r>
              <a:rPr lang="zh-CN" altLang="zh-CN" sz="2000" dirty="0"/>
              <a:t>就业情况良好，主要在党政机关、企事业单位从事文秘宣传、综合管理以及教育教学等方面的工作。</a:t>
            </a:r>
            <a:endParaRPr lang="zh-CN" altLang="en-US" sz="2000" dirty="0"/>
          </a:p>
        </p:txBody>
      </p:sp>
      <p:sp>
        <p:nvSpPr>
          <p:cNvPr id="4" name="标题 1"/>
          <p:cNvSpPr txBox="1"/>
          <p:nvPr/>
        </p:nvSpPr>
        <p:spPr>
          <a:xfrm>
            <a:off x="710661" y="573034"/>
            <a:ext cx="8229600" cy="5715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zh-CN" sz="2800" b="1" dirty="0" smtClean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01 </a:t>
            </a:r>
            <a:r>
              <a:rPr lang="zh-CN" altLang="en-US" sz="2800" b="1" dirty="0" smtClean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文艺学</a:t>
            </a:r>
            <a:endParaRPr lang="zh-CN" altLang="en-US" sz="2800" b="1" dirty="0">
              <a:solidFill>
                <a:srgbClr val="072063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14350" y="1124744"/>
            <a:ext cx="8242300" cy="435864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71"/>
          <p:cNvSpPr txBox="1"/>
          <p:nvPr/>
        </p:nvSpPr>
        <p:spPr>
          <a:xfrm>
            <a:off x="710660" y="1268760"/>
            <a:ext cx="7965795" cy="3876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en-US" dirty="0"/>
              <a:t>中国古典文献学、中国古代文学专业共有教师</a:t>
            </a:r>
            <a:r>
              <a:rPr lang="en-US" altLang="zh-CN" dirty="0"/>
              <a:t>23</a:t>
            </a:r>
            <a:r>
              <a:rPr lang="zh-CN" altLang="en-US" dirty="0"/>
              <a:t>人。其中教授</a:t>
            </a:r>
            <a:r>
              <a:rPr lang="en-US" altLang="zh-CN" dirty="0"/>
              <a:t>8</a:t>
            </a:r>
            <a:r>
              <a:rPr lang="zh-CN" altLang="en-US" dirty="0"/>
              <a:t>人，博士生导师</a:t>
            </a:r>
            <a:r>
              <a:rPr lang="en-US" altLang="zh-CN" dirty="0"/>
              <a:t>5</a:t>
            </a:r>
            <a:r>
              <a:rPr lang="zh-CN" altLang="en-US" dirty="0"/>
              <a:t>人、副教授</a:t>
            </a:r>
            <a:r>
              <a:rPr lang="en-US" altLang="zh-CN" dirty="0"/>
              <a:t>4</a:t>
            </a:r>
            <a:r>
              <a:rPr lang="zh-CN" altLang="en-US" dirty="0"/>
              <a:t>人，讲师</a:t>
            </a:r>
            <a:r>
              <a:rPr lang="en-US" altLang="zh-CN" dirty="0"/>
              <a:t>11</a:t>
            </a:r>
            <a:r>
              <a:rPr lang="zh-CN" altLang="en-US" dirty="0"/>
              <a:t>人。中国古代文学与中国古典文献学学术型硕士点相互融通，形成了完善而强大的教学科研团队，在相关学科领域获得丰硕的研究成果，形成了深厚的学术积淀。近年来主持国家社科基金项目</a:t>
            </a:r>
            <a:r>
              <a:rPr lang="en-US" altLang="zh-CN" dirty="0"/>
              <a:t>9</a:t>
            </a:r>
            <a:r>
              <a:rPr lang="zh-CN" altLang="en-US" dirty="0"/>
              <a:t>项，在《孔子研究》《文艺理论研究》《文化遗产》《戏曲艺术》《励耘学刊》《南昌大学学报》等核心期刊发表论文</a:t>
            </a:r>
            <a:r>
              <a:rPr lang="en-US" altLang="zh-CN" dirty="0"/>
              <a:t>60</a:t>
            </a:r>
            <a:r>
              <a:rPr lang="zh-CN" altLang="en-US" dirty="0"/>
              <a:t>余篇；出版专著</a:t>
            </a:r>
            <a:r>
              <a:rPr lang="en-US" altLang="zh-CN" dirty="0"/>
              <a:t>25</a:t>
            </a:r>
            <a:r>
              <a:rPr lang="zh-CN" altLang="en-US" dirty="0"/>
              <a:t>部；共获得省社科优秀成果一等奖</a:t>
            </a:r>
            <a:r>
              <a:rPr lang="en-US" altLang="zh-CN" dirty="0"/>
              <a:t>1</a:t>
            </a:r>
            <a:r>
              <a:rPr lang="zh-CN" altLang="en-US" dirty="0"/>
              <a:t>项、三等奖</a:t>
            </a:r>
            <a:r>
              <a:rPr lang="en-US" altLang="zh-CN" dirty="0"/>
              <a:t>1</a:t>
            </a:r>
            <a:r>
              <a:rPr lang="zh-CN" altLang="en-US" dirty="0"/>
              <a:t>项，国家教学成果二等奖</a:t>
            </a:r>
            <a:r>
              <a:rPr lang="en-US" altLang="zh-CN" dirty="0"/>
              <a:t>1</a:t>
            </a:r>
            <a:r>
              <a:rPr lang="zh-CN" altLang="en-US" dirty="0"/>
              <a:t>项。</a:t>
            </a:r>
            <a:endParaRPr lang="zh-CN" altLang="en-US" dirty="0"/>
          </a:p>
          <a:p>
            <a:pPr>
              <a:lnSpc>
                <a:spcPct val="150000"/>
              </a:lnSpc>
            </a:pPr>
            <a:r>
              <a:rPr lang="zh-CN" altLang="en-US" dirty="0"/>
              <a:t> </a:t>
            </a:r>
            <a:r>
              <a:rPr lang="en-US" altLang="zh-CN" dirty="0"/>
              <a:t>   </a:t>
            </a:r>
            <a:r>
              <a:rPr lang="zh-CN" altLang="zh-CN" dirty="0"/>
              <a:t>本学位点</a:t>
            </a:r>
            <a:r>
              <a:rPr lang="en-US" altLang="zh-CN" dirty="0"/>
              <a:t>1998</a:t>
            </a:r>
            <a:r>
              <a:rPr lang="zh-CN" altLang="zh-CN" dirty="0"/>
              <a:t>年开始招生，均已获得硕士学位，在已毕业的硕士研究生中，获得博士学位的</a:t>
            </a:r>
            <a:r>
              <a:rPr lang="en-US" altLang="zh-CN" dirty="0"/>
              <a:t>8</a:t>
            </a:r>
            <a:r>
              <a:rPr lang="zh-CN" altLang="zh-CN" dirty="0"/>
              <a:t>人。</a:t>
            </a:r>
            <a:endParaRPr lang="zh-CN" altLang="en-US" sz="2000" dirty="0"/>
          </a:p>
        </p:txBody>
      </p:sp>
      <p:sp>
        <p:nvSpPr>
          <p:cNvPr id="4" name="标题 1"/>
          <p:cNvSpPr txBox="1"/>
          <p:nvPr/>
        </p:nvSpPr>
        <p:spPr>
          <a:xfrm>
            <a:off x="710661" y="573034"/>
            <a:ext cx="8229600" cy="5715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zh-CN" sz="2800" b="1" dirty="0" smtClean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02</a:t>
            </a:r>
            <a:r>
              <a:rPr lang="en-US" altLang="zh-CN" sz="2800" b="1" dirty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US" altLang="zh-CN" sz="2800" b="1" dirty="0" smtClean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03  </a:t>
            </a:r>
            <a:r>
              <a:rPr lang="zh-CN" altLang="zh-CN" sz="2800" b="1" dirty="0" smtClean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中国</a:t>
            </a:r>
            <a:r>
              <a:rPr lang="zh-CN" altLang="zh-CN" sz="2800" b="1" dirty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古典文献学和中国古代文学</a:t>
            </a:r>
            <a:endParaRPr lang="zh-CN" altLang="en-US" sz="2800" b="1" dirty="0">
              <a:solidFill>
                <a:srgbClr val="072063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14350" y="1124744"/>
            <a:ext cx="8242300" cy="435864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71"/>
          <p:cNvSpPr txBox="1"/>
          <p:nvPr/>
        </p:nvSpPr>
        <p:spPr>
          <a:xfrm>
            <a:off x="691072" y="1268760"/>
            <a:ext cx="8065578" cy="3876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    </a:t>
            </a:r>
            <a:r>
              <a:rPr lang="zh-CN" altLang="en-US" dirty="0"/>
              <a:t>中国现当代文学专业现有教师</a:t>
            </a:r>
            <a:r>
              <a:rPr lang="en-US" altLang="zh-CN" dirty="0"/>
              <a:t>10</a:t>
            </a:r>
            <a:r>
              <a:rPr lang="zh-CN" altLang="en-US" dirty="0"/>
              <a:t>人。其中教授</a:t>
            </a:r>
            <a:r>
              <a:rPr lang="en-US" altLang="zh-CN" dirty="0"/>
              <a:t>6</a:t>
            </a:r>
            <a:r>
              <a:rPr lang="zh-CN" altLang="en-US" dirty="0"/>
              <a:t>人，编审</a:t>
            </a:r>
            <a:r>
              <a:rPr lang="en-US" altLang="zh-CN" dirty="0"/>
              <a:t>1</a:t>
            </a:r>
            <a:r>
              <a:rPr lang="zh-CN" altLang="en-US" dirty="0"/>
              <a:t>人，博士生导师</a:t>
            </a:r>
            <a:r>
              <a:rPr lang="en-US" altLang="zh-CN" dirty="0"/>
              <a:t>6</a:t>
            </a:r>
            <a:r>
              <a:rPr lang="zh-CN" altLang="en-US" dirty="0"/>
              <a:t>人，副教授</a:t>
            </a:r>
            <a:r>
              <a:rPr lang="en-US" altLang="zh-CN" dirty="0"/>
              <a:t>1</a:t>
            </a:r>
            <a:r>
              <a:rPr lang="zh-CN" altLang="en-US" dirty="0"/>
              <a:t>人，讲师</a:t>
            </a:r>
            <a:r>
              <a:rPr lang="en-US" altLang="zh-CN" dirty="0"/>
              <a:t>2</a:t>
            </a:r>
            <a:r>
              <a:rPr lang="zh-CN" altLang="en-US" dirty="0"/>
              <a:t>人，中国作家协会会员</a:t>
            </a:r>
            <a:r>
              <a:rPr lang="en-US" altLang="zh-CN" dirty="0"/>
              <a:t>2</a:t>
            </a:r>
            <a:r>
              <a:rPr lang="zh-CN" altLang="en-US" dirty="0"/>
              <a:t>人，中国文艺评论家协会会员</a:t>
            </a:r>
            <a:r>
              <a:rPr lang="en-US" altLang="zh-CN" dirty="0"/>
              <a:t>2</a:t>
            </a:r>
            <a:r>
              <a:rPr lang="zh-CN" altLang="en-US" dirty="0"/>
              <a:t>人，在世界华文文学、</a:t>
            </a:r>
            <a:r>
              <a:rPr lang="en-US" altLang="zh-CN" dirty="0"/>
              <a:t>20</a:t>
            </a:r>
            <a:r>
              <a:rPr lang="zh-CN" altLang="en-US" dirty="0"/>
              <a:t>世纪文学思潮、小说批评与创作等领域业已获得丰硕成果和学界好评，形成了完善而合理的教学和科研团队。近年来本学位点研究成果显著，主持国家社科基金项目</a:t>
            </a:r>
            <a:r>
              <a:rPr lang="en-US" altLang="zh-CN" dirty="0"/>
              <a:t>5</a:t>
            </a:r>
            <a:r>
              <a:rPr lang="zh-CN" altLang="en-US" dirty="0"/>
              <a:t>项，主持省部级项目</a:t>
            </a:r>
            <a:r>
              <a:rPr lang="en-US" altLang="zh-CN" dirty="0"/>
              <a:t>10</a:t>
            </a:r>
            <a:r>
              <a:rPr lang="zh-CN" altLang="en-US" dirty="0"/>
              <a:t>余项，在《文艺争鸣》《新文学史料》《中国文学研究》《华文文学》《南方文坛》《当代文坛》等</a:t>
            </a:r>
            <a:r>
              <a:rPr lang="en-US" altLang="zh-CN" dirty="0"/>
              <a:t>CSSCI</a:t>
            </a:r>
            <a:r>
              <a:rPr lang="zh-CN" altLang="en-US" dirty="0"/>
              <a:t>期刊发表学术论文</a:t>
            </a:r>
            <a:r>
              <a:rPr lang="en-US" altLang="zh-CN" dirty="0"/>
              <a:t>60</a:t>
            </a:r>
            <a:r>
              <a:rPr lang="zh-CN" altLang="en-US" dirty="0"/>
              <a:t>余篇，出版学术专著</a:t>
            </a:r>
            <a:r>
              <a:rPr lang="en-US" altLang="zh-CN" dirty="0"/>
              <a:t>20</a:t>
            </a:r>
            <a:r>
              <a:rPr lang="zh-CN" altLang="en-US" dirty="0"/>
              <a:t>余部。获省部级社科优秀成果奖</a:t>
            </a:r>
            <a:r>
              <a:rPr lang="en-US" altLang="zh-CN" dirty="0"/>
              <a:t>4</a:t>
            </a:r>
            <a:r>
              <a:rPr lang="zh-CN" altLang="en-US" dirty="0"/>
              <a:t>项。</a:t>
            </a:r>
            <a:endParaRPr lang="zh-CN" altLang="en-US" dirty="0"/>
          </a:p>
          <a:p>
            <a:pPr>
              <a:lnSpc>
                <a:spcPct val="150000"/>
              </a:lnSpc>
            </a:pPr>
            <a:r>
              <a:rPr lang="en-US" altLang="zh-CN" dirty="0"/>
              <a:t> </a:t>
            </a:r>
            <a:r>
              <a:rPr lang="en-US" altLang="zh-CN" dirty="0" smtClean="0"/>
              <a:t>      </a:t>
            </a:r>
            <a:r>
              <a:rPr lang="zh-CN" altLang="zh-CN" dirty="0" smtClean="0"/>
              <a:t>毕业</a:t>
            </a:r>
            <a:r>
              <a:rPr lang="zh-CN" altLang="zh-CN" dirty="0"/>
              <a:t>后主要从事政府机关、新闻出版和教育卫生等部门工作。</a:t>
            </a:r>
            <a:endParaRPr lang="zh-CN" altLang="en-US" sz="2000" dirty="0"/>
          </a:p>
        </p:txBody>
      </p:sp>
      <p:sp>
        <p:nvSpPr>
          <p:cNvPr id="4" name="标题 1"/>
          <p:cNvSpPr txBox="1"/>
          <p:nvPr/>
        </p:nvSpPr>
        <p:spPr>
          <a:xfrm>
            <a:off x="710661" y="573034"/>
            <a:ext cx="8229600" cy="5715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zh-CN" sz="2800" b="1" dirty="0" smtClean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04 </a:t>
            </a:r>
            <a:r>
              <a:rPr lang="zh-CN" altLang="zh-CN" sz="2800" b="1" dirty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中国现当代文学方向</a:t>
            </a:r>
            <a:endParaRPr lang="zh-CN" altLang="en-US" sz="2800" b="1" dirty="0">
              <a:solidFill>
                <a:srgbClr val="072063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14350" y="1124744"/>
            <a:ext cx="8242300" cy="435864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71"/>
          <p:cNvSpPr txBox="1"/>
          <p:nvPr/>
        </p:nvSpPr>
        <p:spPr>
          <a:xfrm>
            <a:off x="602711" y="1144534"/>
            <a:ext cx="8065578" cy="4707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       </a:t>
            </a:r>
            <a:r>
              <a:rPr lang="zh-CN" altLang="en-US" dirty="0"/>
              <a:t>比较文学和世界文学专业共有教师</a:t>
            </a:r>
            <a:r>
              <a:rPr lang="en-US" altLang="zh-CN" dirty="0"/>
              <a:t>7 </a:t>
            </a:r>
            <a:r>
              <a:rPr lang="zh-CN" altLang="en-US" dirty="0"/>
              <a:t>人。其中教授</a:t>
            </a:r>
            <a:r>
              <a:rPr lang="en-US" altLang="zh-CN" dirty="0"/>
              <a:t>3</a:t>
            </a:r>
            <a:r>
              <a:rPr lang="zh-CN" altLang="en-US" dirty="0"/>
              <a:t>人，博士生导师</a:t>
            </a:r>
            <a:r>
              <a:rPr lang="en-US" altLang="zh-CN" dirty="0"/>
              <a:t>2</a:t>
            </a:r>
            <a:r>
              <a:rPr lang="zh-CN" altLang="en-US" dirty="0"/>
              <a:t>人，副教授</a:t>
            </a:r>
            <a:r>
              <a:rPr lang="en-US" altLang="zh-CN" dirty="0"/>
              <a:t>2</a:t>
            </a:r>
            <a:r>
              <a:rPr lang="zh-CN" altLang="en-US" dirty="0"/>
              <a:t>人，讲师</a:t>
            </a:r>
            <a:r>
              <a:rPr lang="en-US" altLang="zh-CN" dirty="0"/>
              <a:t>2</a:t>
            </a:r>
            <a:r>
              <a:rPr lang="zh-CN" altLang="en-US" dirty="0"/>
              <a:t>人。近年来，导师团队成员在《外国文学评论》《世界宗教研究》《中国比较文学》《基督教文化学刊》《马克思主义美学研究》《文艺理论与批评》《当代文坛》《民族文学研究》《华中学术》等各类刊物发表学术论文</a:t>
            </a:r>
            <a:r>
              <a:rPr lang="en-US" altLang="zh-CN" dirty="0"/>
              <a:t>100</a:t>
            </a:r>
            <a:r>
              <a:rPr lang="zh-CN" altLang="en-US" dirty="0"/>
              <a:t>余篇，出版学术专著十余部，主持国家社会科学基金项目</a:t>
            </a:r>
            <a:r>
              <a:rPr lang="en-US" altLang="zh-CN" dirty="0"/>
              <a:t>5</a:t>
            </a:r>
            <a:r>
              <a:rPr lang="zh-CN" altLang="en-US" dirty="0"/>
              <a:t>项，省部级项目数十项，多次获得江西省社会科学成果奖。本学位点导师团队在比较诗学、基督教美学、欧美文学、文艺社会学、中韩比较文学、韩国古典文学等研究领域，在国内学术界具有一定的学术影响。</a:t>
            </a:r>
            <a:endParaRPr lang="zh-CN" altLang="en-US" dirty="0"/>
          </a:p>
          <a:p>
            <a:pPr>
              <a:lnSpc>
                <a:spcPct val="150000"/>
              </a:lnSpc>
            </a:pPr>
            <a:r>
              <a:rPr lang="zh-CN" altLang="zh-CN" dirty="0"/>
              <a:t>本方向</a:t>
            </a:r>
            <a:r>
              <a:rPr lang="en-US" altLang="zh-CN" dirty="0"/>
              <a:t>1996</a:t>
            </a:r>
            <a:r>
              <a:rPr lang="zh-CN" altLang="zh-CN" dirty="0"/>
              <a:t>年开始招生，近五年来，本学位点每年招收</a:t>
            </a:r>
            <a:r>
              <a:rPr lang="en-US" altLang="zh-CN" dirty="0"/>
              <a:t>7-10</a:t>
            </a:r>
            <a:r>
              <a:rPr lang="zh-CN" altLang="zh-CN" dirty="0"/>
              <a:t>名硕士研究生，招生数量较为稳定</a:t>
            </a:r>
            <a:r>
              <a:rPr lang="zh-CN" altLang="zh-CN" dirty="0" smtClean="0"/>
              <a:t>。学生毕大多</a:t>
            </a:r>
            <a:r>
              <a:rPr lang="zh-CN" altLang="zh-CN" dirty="0"/>
              <a:t>在国家行政机关、事业单位、高校、出版机构及相关行业从事科研、教学或管理工作。</a:t>
            </a:r>
            <a:endParaRPr lang="zh-CN" altLang="en-US" sz="2000" dirty="0"/>
          </a:p>
        </p:txBody>
      </p:sp>
      <p:sp>
        <p:nvSpPr>
          <p:cNvPr id="4" name="标题 1"/>
          <p:cNvSpPr txBox="1"/>
          <p:nvPr/>
        </p:nvSpPr>
        <p:spPr>
          <a:xfrm>
            <a:off x="710661" y="573034"/>
            <a:ext cx="8229600" cy="5715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zh-CN" sz="2800" b="1" dirty="0" smtClean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05 </a:t>
            </a:r>
            <a:r>
              <a:rPr lang="zh-CN" altLang="zh-CN" sz="2800" b="1" dirty="0">
                <a:solidFill>
                  <a:srgbClr val="072063"/>
                </a:solidFill>
                <a:latin typeface="+mn-lt"/>
                <a:ea typeface="+mn-ea"/>
                <a:cs typeface="+mn-cs"/>
              </a:rPr>
              <a:t>比较文学和世界文学方向</a:t>
            </a:r>
            <a:endParaRPr lang="zh-CN" altLang="en-US" sz="2800" b="1" dirty="0">
              <a:solidFill>
                <a:srgbClr val="072063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2716,&quot;width&quot;:8297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3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2753</Words>
  <Application>WPS 演示</Application>
  <PresentationFormat>全屏显示(4:3)</PresentationFormat>
  <Paragraphs>84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Arial Unicode MS</vt:lpstr>
      <vt:lpstr>Calibri</vt:lpstr>
      <vt:lpstr>Office 主题</vt:lpstr>
      <vt:lpstr>PowerPoint 演示文稿</vt:lpstr>
      <vt:lpstr>目录</vt:lpstr>
      <vt:lpstr>PowerPoint 演示文稿</vt:lpstr>
      <vt:lpstr>历史概况</vt:lpstr>
      <vt:lpstr>Part 1 文学类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语言类概况</vt:lpstr>
      <vt:lpstr>01语言学及应用语言学</vt:lpstr>
      <vt:lpstr>02汉语言文字学</vt:lpstr>
      <vt:lpstr>PowerPoint 演示文稿</vt:lpstr>
      <vt:lpstr>国际中文教育专业硕士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ABC</dc:creator>
  <cp:lastModifiedBy>= =</cp:lastModifiedBy>
  <cp:revision>103</cp:revision>
  <dcterms:created xsi:type="dcterms:W3CDTF">2014-01-24T11:37:00Z</dcterms:created>
  <dcterms:modified xsi:type="dcterms:W3CDTF">2026-01-28T01:41:14Z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CE0EF375AB9941F190FD5AB2E9353F44</vt:lpwstr>
  </property>
</Properties>
</file>